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6"/>
  </p:notesMasterIdLst>
  <p:sldIdLst>
    <p:sldId id="466" r:id="rId5"/>
    <p:sldId id="340" r:id="rId6"/>
    <p:sldId id="414" r:id="rId7"/>
    <p:sldId id="415" r:id="rId8"/>
    <p:sldId id="413" r:id="rId9"/>
    <p:sldId id="416" r:id="rId10"/>
    <p:sldId id="345" r:id="rId11"/>
    <p:sldId id="347" r:id="rId12"/>
    <p:sldId id="346" r:id="rId13"/>
    <p:sldId id="418" r:id="rId14"/>
    <p:sldId id="46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4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Landwaart" initials="FL" lastIdx="2" clrIdx="0"/>
  <p:cmAuthor id="2" name="Prawiro-Atmodjo, Peia" initials="CD" lastIdx="23" clrIdx="1"/>
  <p:cmAuthor id="3" name="Ellen Vinks" initials="EV" lastIdx="8" clrIdx="2"/>
  <p:cmAuthor id="4" name="Hermans, Daan" initials="HD" lastIdx="1" clrIdx="3">
    <p:extLst>
      <p:ext uri="{19B8F6BF-5375-455C-9EA6-DF929625EA0E}">
        <p15:presenceInfo xmlns:p15="http://schemas.microsoft.com/office/powerpoint/2012/main" userId="S::D.Hermans@kentalis.nl::1c18957c-25c2-4a3e-8c21-f8b31ebcb5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6D"/>
    <a:srgbClr val="00676C"/>
    <a:srgbClr val="93C462"/>
    <a:srgbClr val="7E519C"/>
    <a:srgbClr val="3D4C00"/>
    <a:srgbClr val="AEA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6" autoAdjust="0"/>
    <p:restoredTop sz="86935" autoAdjust="0"/>
  </p:normalViewPr>
  <p:slideViewPr>
    <p:cSldViewPr snapToGrid="0">
      <p:cViewPr varScale="1">
        <p:scale>
          <a:sx n="82" d="100"/>
          <a:sy n="82" d="100"/>
        </p:scale>
        <p:origin x="389" y="72"/>
      </p:cViewPr>
      <p:guideLst>
        <p:guide orient="horz" pos="278"/>
        <p:guide pos="497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2" d="100"/>
          <a:sy n="62" d="100"/>
        </p:scale>
        <p:origin x="230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B94BC-3DB0-C94A-B75A-5E788E2E1F49}" type="datetimeFigureOut">
              <a:rPr lang="nl-NL" smtClean="0"/>
              <a:t>9-11-2023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DD5A5-01FB-9049-AC62-E39AC68C50BE}" type="slidenum">
              <a:rPr lang="nl-NL" smtClean="0"/>
              <a:t>‹nr.›</a:t>
            </a:fld>
            <a:endParaRPr lang="nl-NL"/>
          </a:p>
        </p:txBody>
      </p:sp>
    </p:spTree>
    <p:extLst>
      <p:ext uri="{BB962C8B-B14F-4D97-AF65-F5344CB8AC3E}">
        <p14:creationId xmlns:p14="http://schemas.microsoft.com/office/powerpoint/2010/main" val="196560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E15DD5A5-01FB-9049-AC62-E39AC68C50BE}" type="slidenum">
              <a:rPr lang="nl-NL" smtClean="0"/>
              <a:t>1</a:t>
            </a:fld>
            <a:endParaRPr lang="nl-NL"/>
          </a:p>
        </p:txBody>
      </p:sp>
    </p:spTree>
    <p:extLst>
      <p:ext uri="{BB962C8B-B14F-4D97-AF65-F5344CB8AC3E}">
        <p14:creationId xmlns:p14="http://schemas.microsoft.com/office/powerpoint/2010/main" val="53495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E15DD5A5-01FB-9049-AC62-E39AC68C50BE}" type="slidenum">
              <a:rPr lang="nl-NL" smtClean="0"/>
              <a:t>10</a:t>
            </a:fld>
            <a:endParaRPr lang="nl-NL" dirty="0"/>
          </a:p>
        </p:txBody>
      </p:sp>
      <p:sp>
        <p:nvSpPr>
          <p:cNvPr id="6" name="Tijdelijke aanduiding voor notities 5">
            <a:extLst>
              <a:ext uri="{FF2B5EF4-FFF2-40B4-BE49-F238E27FC236}">
                <a16:creationId xmlns:a16="http://schemas.microsoft.com/office/drawing/2014/main" id="{EA4BC2C2-8C6C-9A09-A438-BFBC07D0309D}"/>
              </a:ext>
            </a:extLst>
          </p:cNvPr>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191875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Voorstellen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E15DD5A5-01FB-9049-AC62-E39AC68C50BE}" type="slidenum">
              <a:rPr lang="nl-NL" smtClean="0"/>
              <a:t>11</a:t>
            </a:fld>
            <a:endParaRPr lang="nl-NL"/>
          </a:p>
        </p:txBody>
      </p:sp>
    </p:spTree>
    <p:extLst>
      <p:ext uri="{BB962C8B-B14F-4D97-AF65-F5344CB8AC3E}">
        <p14:creationId xmlns:p14="http://schemas.microsoft.com/office/powerpoint/2010/main" val="10314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0" dirty="0"/>
          </a:p>
        </p:txBody>
      </p:sp>
      <p:sp>
        <p:nvSpPr>
          <p:cNvPr id="4" name="Tijdelijke aanduiding voor dianummer 3"/>
          <p:cNvSpPr>
            <a:spLocks noGrp="1"/>
          </p:cNvSpPr>
          <p:nvPr>
            <p:ph type="sldNum" sz="quarter" idx="10"/>
          </p:nvPr>
        </p:nvSpPr>
        <p:spPr/>
        <p:txBody>
          <a:bodyPr/>
          <a:lstStyle/>
          <a:p>
            <a:fld id="{E15DD5A5-01FB-9049-AC62-E39AC68C50BE}" type="slidenum">
              <a:rPr lang="nl-NL" smtClean="0"/>
              <a:t>2</a:t>
            </a:fld>
            <a:endParaRPr lang="nl-NL" dirty="0"/>
          </a:p>
        </p:txBody>
      </p:sp>
    </p:spTree>
    <p:extLst>
      <p:ext uri="{BB962C8B-B14F-4D97-AF65-F5344CB8AC3E}">
        <p14:creationId xmlns:p14="http://schemas.microsoft.com/office/powerpoint/2010/main" val="413953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0" dirty="0"/>
          </a:p>
        </p:txBody>
      </p:sp>
      <p:sp>
        <p:nvSpPr>
          <p:cNvPr id="4" name="Tijdelijke aanduiding voor dianummer 3"/>
          <p:cNvSpPr>
            <a:spLocks noGrp="1"/>
          </p:cNvSpPr>
          <p:nvPr>
            <p:ph type="sldNum" sz="quarter" idx="10"/>
          </p:nvPr>
        </p:nvSpPr>
        <p:spPr/>
        <p:txBody>
          <a:bodyPr/>
          <a:lstStyle/>
          <a:p>
            <a:fld id="{E15DD5A5-01FB-9049-AC62-E39AC68C50BE}" type="slidenum">
              <a:rPr lang="nl-NL" smtClean="0"/>
              <a:t>3</a:t>
            </a:fld>
            <a:endParaRPr lang="nl-NL" dirty="0"/>
          </a:p>
        </p:txBody>
      </p:sp>
    </p:spTree>
    <p:extLst>
      <p:ext uri="{BB962C8B-B14F-4D97-AF65-F5344CB8AC3E}">
        <p14:creationId xmlns:p14="http://schemas.microsoft.com/office/powerpoint/2010/main" val="181457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0" dirty="0"/>
          </a:p>
        </p:txBody>
      </p:sp>
      <p:sp>
        <p:nvSpPr>
          <p:cNvPr id="4" name="Tijdelijke aanduiding voor dianummer 3"/>
          <p:cNvSpPr>
            <a:spLocks noGrp="1"/>
          </p:cNvSpPr>
          <p:nvPr>
            <p:ph type="sldNum" sz="quarter" idx="10"/>
          </p:nvPr>
        </p:nvSpPr>
        <p:spPr/>
        <p:txBody>
          <a:bodyPr/>
          <a:lstStyle/>
          <a:p>
            <a:fld id="{E15DD5A5-01FB-9049-AC62-E39AC68C50BE}" type="slidenum">
              <a:rPr lang="nl-NL" smtClean="0"/>
              <a:t>4</a:t>
            </a:fld>
            <a:endParaRPr lang="nl-NL" dirty="0"/>
          </a:p>
        </p:txBody>
      </p:sp>
    </p:spTree>
    <p:extLst>
      <p:ext uri="{BB962C8B-B14F-4D97-AF65-F5344CB8AC3E}">
        <p14:creationId xmlns:p14="http://schemas.microsoft.com/office/powerpoint/2010/main" val="411910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0" dirty="0"/>
          </a:p>
        </p:txBody>
      </p:sp>
      <p:sp>
        <p:nvSpPr>
          <p:cNvPr id="4" name="Tijdelijke aanduiding voor dianummer 3"/>
          <p:cNvSpPr>
            <a:spLocks noGrp="1"/>
          </p:cNvSpPr>
          <p:nvPr>
            <p:ph type="sldNum" sz="quarter" idx="10"/>
          </p:nvPr>
        </p:nvSpPr>
        <p:spPr/>
        <p:txBody>
          <a:bodyPr/>
          <a:lstStyle/>
          <a:p>
            <a:fld id="{E15DD5A5-01FB-9049-AC62-E39AC68C50BE}" type="slidenum">
              <a:rPr lang="nl-NL" smtClean="0"/>
              <a:t>5</a:t>
            </a:fld>
            <a:endParaRPr lang="nl-NL" dirty="0"/>
          </a:p>
        </p:txBody>
      </p:sp>
    </p:spTree>
    <p:extLst>
      <p:ext uri="{BB962C8B-B14F-4D97-AF65-F5344CB8AC3E}">
        <p14:creationId xmlns:p14="http://schemas.microsoft.com/office/powerpoint/2010/main" val="56692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0" dirty="0"/>
          </a:p>
        </p:txBody>
      </p:sp>
      <p:sp>
        <p:nvSpPr>
          <p:cNvPr id="4" name="Tijdelijke aanduiding voor dianummer 3"/>
          <p:cNvSpPr>
            <a:spLocks noGrp="1"/>
          </p:cNvSpPr>
          <p:nvPr>
            <p:ph type="sldNum" sz="quarter" idx="10"/>
          </p:nvPr>
        </p:nvSpPr>
        <p:spPr/>
        <p:txBody>
          <a:bodyPr/>
          <a:lstStyle/>
          <a:p>
            <a:fld id="{E15DD5A5-01FB-9049-AC62-E39AC68C50BE}" type="slidenum">
              <a:rPr lang="nl-NL" smtClean="0"/>
              <a:t>6</a:t>
            </a:fld>
            <a:endParaRPr lang="nl-NL" dirty="0"/>
          </a:p>
        </p:txBody>
      </p:sp>
    </p:spTree>
    <p:extLst>
      <p:ext uri="{BB962C8B-B14F-4D97-AF65-F5344CB8AC3E}">
        <p14:creationId xmlns:p14="http://schemas.microsoft.com/office/powerpoint/2010/main" val="42503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E15DD5A5-01FB-9049-AC62-E39AC68C50BE}" type="slidenum">
              <a:rPr lang="nl-NL" smtClean="0"/>
              <a:t>7</a:t>
            </a:fld>
            <a:endParaRPr lang="nl-NL" dirty="0"/>
          </a:p>
        </p:txBody>
      </p:sp>
      <p:sp>
        <p:nvSpPr>
          <p:cNvPr id="6" name="Tijdelijke aanduiding voor notities 5">
            <a:extLst>
              <a:ext uri="{FF2B5EF4-FFF2-40B4-BE49-F238E27FC236}">
                <a16:creationId xmlns:a16="http://schemas.microsoft.com/office/drawing/2014/main" id="{E82940E5-8587-B530-DC27-1BC8771BBB54}"/>
              </a:ext>
            </a:extLst>
          </p:cNvPr>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266535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E15DD5A5-01FB-9049-AC62-E39AC68C50BE}" type="slidenum">
              <a:rPr lang="nl-NL" smtClean="0"/>
              <a:t>8</a:t>
            </a:fld>
            <a:endParaRPr lang="nl-NL" dirty="0"/>
          </a:p>
        </p:txBody>
      </p:sp>
      <p:sp>
        <p:nvSpPr>
          <p:cNvPr id="6" name="Tijdelijke aanduiding voor notities 5">
            <a:extLst>
              <a:ext uri="{FF2B5EF4-FFF2-40B4-BE49-F238E27FC236}">
                <a16:creationId xmlns:a16="http://schemas.microsoft.com/office/drawing/2014/main" id="{4643D954-770C-91BD-33CC-7FADF590EE1B}"/>
              </a:ext>
            </a:extLst>
          </p:cNvPr>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391180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E15DD5A5-01FB-9049-AC62-E39AC68C50BE}" type="slidenum">
              <a:rPr lang="nl-NL" smtClean="0"/>
              <a:t>9</a:t>
            </a:fld>
            <a:endParaRPr lang="nl-NL" dirty="0"/>
          </a:p>
        </p:txBody>
      </p:sp>
      <p:sp>
        <p:nvSpPr>
          <p:cNvPr id="6" name="Tijdelijke aanduiding voor notities 5">
            <a:extLst>
              <a:ext uri="{FF2B5EF4-FFF2-40B4-BE49-F238E27FC236}">
                <a16:creationId xmlns:a16="http://schemas.microsoft.com/office/drawing/2014/main" id="{EA4BC2C2-8C6C-9A09-A438-BFBC07D0309D}"/>
              </a:ext>
            </a:extLst>
          </p:cNvPr>
          <p:cNvSpPr>
            <a:spLocks noGrp="1"/>
          </p:cNvSpPr>
          <p:nvPr>
            <p:ph type="body" sz="quarter" idx="3"/>
          </p:nvPr>
        </p:nvSpPr>
        <p:spPr/>
        <p:txBody>
          <a:bodyPr/>
          <a:lstStyle/>
          <a:p>
            <a:endParaRPr lang="nl-NL"/>
          </a:p>
        </p:txBody>
      </p:sp>
    </p:spTree>
    <p:extLst>
      <p:ext uri="{BB962C8B-B14F-4D97-AF65-F5344CB8AC3E}">
        <p14:creationId xmlns:p14="http://schemas.microsoft.com/office/powerpoint/2010/main" val="172724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FD322-0B69-6C4B-95D1-31697043ED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8170AF4-AC8E-6F48-BC49-C4FE23538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DF8C979-E11A-D549-94D5-8871B678AB41}"/>
              </a:ext>
            </a:extLst>
          </p:cNvPr>
          <p:cNvSpPr>
            <a:spLocks noGrp="1"/>
          </p:cNvSpPr>
          <p:nvPr>
            <p:ph type="dt" sz="half" idx="10"/>
          </p:nvPr>
        </p:nvSpPr>
        <p:spPr/>
        <p:txBody>
          <a:bodyPr/>
          <a:lstStyle/>
          <a:p>
            <a:fld id="{21D02513-16AB-426F-8F6B-0FFFBB49AE1F}" type="datetime1">
              <a:rPr lang="nl-NL" smtClean="0"/>
              <a:t>9-11-2023</a:t>
            </a:fld>
            <a:endParaRPr lang="nl-NL"/>
          </a:p>
        </p:txBody>
      </p:sp>
      <p:sp>
        <p:nvSpPr>
          <p:cNvPr id="5" name="Tijdelijke aanduiding voor voettekst 4">
            <a:extLst>
              <a:ext uri="{FF2B5EF4-FFF2-40B4-BE49-F238E27FC236}">
                <a16:creationId xmlns:a16="http://schemas.microsoft.com/office/drawing/2014/main" id="{6A77A100-1F1A-D340-92F3-3ABD981BAA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D118F2-D1D2-2E48-8489-01D96791C1E8}"/>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163023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93244-5AEE-5D44-8F98-B6A0A807B77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EB0CCE7-86B7-1E4C-B69D-BA54483B830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57E120-18FE-E34A-978B-6375095FD045}"/>
              </a:ext>
            </a:extLst>
          </p:cNvPr>
          <p:cNvSpPr>
            <a:spLocks noGrp="1"/>
          </p:cNvSpPr>
          <p:nvPr>
            <p:ph type="dt" sz="half" idx="10"/>
          </p:nvPr>
        </p:nvSpPr>
        <p:spPr/>
        <p:txBody>
          <a:bodyPr/>
          <a:lstStyle/>
          <a:p>
            <a:fld id="{FB0D4366-A276-4753-85C7-A56C9643BCAB}" type="datetime1">
              <a:rPr lang="nl-NL" smtClean="0"/>
              <a:t>9-11-2023</a:t>
            </a:fld>
            <a:endParaRPr lang="nl-NL"/>
          </a:p>
        </p:txBody>
      </p:sp>
      <p:sp>
        <p:nvSpPr>
          <p:cNvPr id="5" name="Tijdelijke aanduiding voor voettekst 4">
            <a:extLst>
              <a:ext uri="{FF2B5EF4-FFF2-40B4-BE49-F238E27FC236}">
                <a16:creationId xmlns:a16="http://schemas.microsoft.com/office/drawing/2014/main" id="{305DF84B-84D7-8746-B8E3-B4021CB740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06FA41-0CDF-FE47-9569-885AEA31E9D8}"/>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174146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4D7E15F-0DFC-0A49-9EB4-D67416968F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ECEF0B4-909C-6644-9BC9-1CBE5532BAB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EE7E11-0313-8649-941F-9F6BF4A66FF5}"/>
              </a:ext>
            </a:extLst>
          </p:cNvPr>
          <p:cNvSpPr>
            <a:spLocks noGrp="1"/>
          </p:cNvSpPr>
          <p:nvPr>
            <p:ph type="dt" sz="half" idx="10"/>
          </p:nvPr>
        </p:nvSpPr>
        <p:spPr/>
        <p:txBody>
          <a:bodyPr/>
          <a:lstStyle/>
          <a:p>
            <a:fld id="{91A5AA1E-AF49-4B32-9F54-D74378762041}" type="datetime1">
              <a:rPr lang="nl-NL" smtClean="0"/>
              <a:t>9-11-2023</a:t>
            </a:fld>
            <a:endParaRPr lang="nl-NL"/>
          </a:p>
        </p:txBody>
      </p:sp>
      <p:sp>
        <p:nvSpPr>
          <p:cNvPr id="5" name="Tijdelijke aanduiding voor voettekst 4">
            <a:extLst>
              <a:ext uri="{FF2B5EF4-FFF2-40B4-BE49-F238E27FC236}">
                <a16:creationId xmlns:a16="http://schemas.microsoft.com/office/drawing/2014/main" id="{80914A75-57E6-C848-BADD-F68ACEDF55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4204EC-C927-B442-825C-1515F1EE7435}"/>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259401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EAAC6-F1BE-FB43-AA1E-972473F3BC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DEBD9FC-B2C7-AF40-87E5-AA57D5CFBBA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3F1D32-3E62-E740-89C6-7BEBAEE75E4C}"/>
              </a:ext>
            </a:extLst>
          </p:cNvPr>
          <p:cNvSpPr>
            <a:spLocks noGrp="1"/>
          </p:cNvSpPr>
          <p:nvPr>
            <p:ph type="dt" sz="half" idx="10"/>
          </p:nvPr>
        </p:nvSpPr>
        <p:spPr/>
        <p:txBody>
          <a:bodyPr/>
          <a:lstStyle/>
          <a:p>
            <a:fld id="{99E4D668-E28B-4961-925B-60CA5FDA9629}" type="datetime1">
              <a:rPr lang="nl-NL" smtClean="0"/>
              <a:t>9-11-2023</a:t>
            </a:fld>
            <a:endParaRPr lang="nl-NL"/>
          </a:p>
        </p:txBody>
      </p:sp>
      <p:sp>
        <p:nvSpPr>
          <p:cNvPr id="5" name="Tijdelijke aanduiding voor voettekst 4">
            <a:extLst>
              <a:ext uri="{FF2B5EF4-FFF2-40B4-BE49-F238E27FC236}">
                <a16:creationId xmlns:a16="http://schemas.microsoft.com/office/drawing/2014/main" id="{C60D3514-5F5A-FD4E-839A-8789FFBB65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FD8BE4-6DCC-8B48-8851-F977C47FF4CF}"/>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103982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B8156-1064-F743-B773-005738B7E79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B70D72-3CD2-0847-A68B-99CFA8E10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697A043-2ED4-DF4A-8470-079DBCD40497}"/>
              </a:ext>
            </a:extLst>
          </p:cNvPr>
          <p:cNvSpPr>
            <a:spLocks noGrp="1"/>
          </p:cNvSpPr>
          <p:nvPr>
            <p:ph type="dt" sz="half" idx="10"/>
          </p:nvPr>
        </p:nvSpPr>
        <p:spPr/>
        <p:txBody>
          <a:bodyPr/>
          <a:lstStyle/>
          <a:p>
            <a:fld id="{3B9A98B7-156B-4FCF-997C-E204B55C707E}" type="datetime1">
              <a:rPr lang="nl-NL" smtClean="0"/>
              <a:t>9-11-2023</a:t>
            </a:fld>
            <a:endParaRPr lang="nl-NL"/>
          </a:p>
        </p:txBody>
      </p:sp>
      <p:sp>
        <p:nvSpPr>
          <p:cNvPr id="5" name="Tijdelijke aanduiding voor voettekst 4">
            <a:extLst>
              <a:ext uri="{FF2B5EF4-FFF2-40B4-BE49-F238E27FC236}">
                <a16:creationId xmlns:a16="http://schemas.microsoft.com/office/drawing/2014/main" id="{185AFBE7-AC44-934A-9AEA-7653F1A647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49B2F-9CEE-3248-96BE-EF121563D656}"/>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388500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AA14-DABD-484B-B890-F6452721D7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E0CD403-F260-1D44-8C9A-19BA02E3121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3E937B9-1E77-8A49-9254-FE0DB1CDF73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56D5FB-6709-404A-BFD2-3B9720A3ABF1}"/>
              </a:ext>
            </a:extLst>
          </p:cNvPr>
          <p:cNvSpPr>
            <a:spLocks noGrp="1"/>
          </p:cNvSpPr>
          <p:nvPr>
            <p:ph type="dt" sz="half" idx="10"/>
          </p:nvPr>
        </p:nvSpPr>
        <p:spPr/>
        <p:txBody>
          <a:bodyPr/>
          <a:lstStyle/>
          <a:p>
            <a:fld id="{31B0B84A-3483-4AF7-A3C1-AE0F588B31E4}" type="datetime1">
              <a:rPr lang="nl-NL" smtClean="0"/>
              <a:t>9-11-2023</a:t>
            </a:fld>
            <a:endParaRPr lang="nl-NL"/>
          </a:p>
        </p:txBody>
      </p:sp>
      <p:sp>
        <p:nvSpPr>
          <p:cNvPr id="6" name="Tijdelijke aanduiding voor voettekst 5">
            <a:extLst>
              <a:ext uri="{FF2B5EF4-FFF2-40B4-BE49-F238E27FC236}">
                <a16:creationId xmlns:a16="http://schemas.microsoft.com/office/drawing/2014/main" id="{6BD9714D-B6B4-BD4A-A02E-9534227C59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694CD5-36EF-3A46-8FCC-5F2231E230C9}"/>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191281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B9D1B-B202-DF4A-8097-F373633DBC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DBAC98A-D5D7-B144-B7BF-E03D41A1B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3C3E826-A852-954F-AEEE-6708D2B00BD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8F780D7-B7A7-1E4B-873D-2FB4B2085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2A410C6-6754-0D4C-8E36-E180EEEE3D1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15A8A1-403E-3B4E-9F4C-4C86394D4665}"/>
              </a:ext>
            </a:extLst>
          </p:cNvPr>
          <p:cNvSpPr>
            <a:spLocks noGrp="1"/>
          </p:cNvSpPr>
          <p:nvPr>
            <p:ph type="dt" sz="half" idx="10"/>
          </p:nvPr>
        </p:nvSpPr>
        <p:spPr/>
        <p:txBody>
          <a:bodyPr/>
          <a:lstStyle/>
          <a:p>
            <a:fld id="{07FB489A-B068-45D3-A24A-DC3DA8282AD7}" type="datetime1">
              <a:rPr lang="nl-NL" smtClean="0"/>
              <a:t>9-11-2023</a:t>
            </a:fld>
            <a:endParaRPr lang="nl-NL"/>
          </a:p>
        </p:txBody>
      </p:sp>
      <p:sp>
        <p:nvSpPr>
          <p:cNvPr id="8" name="Tijdelijke aanduiding voor voettekst 7">
            <a:extLst>
              <a:ext uri="{FF2B5EF4-FFF2-40B4-BE49-F238E27FC236}">
                <a16:creationId xmlns:a16="http://schemas.microsoft.com/office/drawing/2014/main" id="{5721F777-BE6A-BA49-9AB6-CEAA30EBCFD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624507E-104C-CD45-9953-C98BD497F3B9}"/>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234989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BC846-80C4-D94F-B84B-978D72C4A4D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0D41B22-DA6C-054D-A862-CD62AC2FE924}"/>
              </a:ext>
            </a:extLst>
          </p:cNvPr>
          <p:cNvSpPr>
            <a:spLocks noGrp="1"/>
          </p:cNvSpPr>
          <p:nvPr>
            <p:ph type="dt" sz="half" idx="10"/>
          </p:nvPr>
        </p:nvSpPr>
        <p:spPr/>
        <p:txBody>
          <a:bodyPr/>
          <a:lstStyle/>
          <a:p>
            <a:fld id="{282B5C79-A983-4ADF-AFCA-4580CFE1B5A0}" type="datetime1">
              <a:rPr lang="nl-NL" smtClean="0"/>
              <a:t>9-11-2023</a:t>
            </a:fld>
            <a:endParaRPr lang="nl-NL"/>
          </a:p>
        </p:txBody>
      </p:sp>
      <p:sp>
        <p:nvSpPr>
          <p:cNvPr id="4" name="Tijdelijke aanduiding voor voettekst 3">
            <a:extLst>
              <a:ext uri="{FF2B5EF4-FFF2-40B4-BE49-F238E27FC236}">
                <a16:creationId xmlns:a16="http://schemas.microsoft.com/office/drawing/2014/main" id="{6CF2CD9D-256F-A149-A09A-7B4B99C785D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5B1960-1C2D-A546-9215-B47B16DAE361}"/>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339730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0906F8E-9C7A-E942-9113-7B2B7D087569}"/>
              </a:ext>
            </a:extLst>
          </p:cNvPr>
          <p:cNvSpPr>
            <a:spLocks noGrp="1"/>
          </p:cNvSpPr>
          <p:nvPr>
            <p:ph type="dt" sz="half" idx="10"/>
          </p:nvPr>
        </p:nvSpPr>
        <p:spPr/>
        <p:txBody>
          <a:bodyPr/>
          <a:lstStyle/>
          <a:p>
            <a:fld id="{30CDD9E4-CDED-45F8-AF10-0C95C0ADD93E}" type="datetime1">
              <a:rPr lang="nl-NL" smtClean="0"/>
              <a:t>9-11-2023</a:t>
            </a:fld>
            <a:endParaRPr lang="nl-NL"/>
          </a:p>
        </p:txBody>
      </p:sp>
      <p:sp>
        <p:nvSpPr>
          <p:cNvPr id="3" name="Tijdelijke aanduiding voor voettekst 2">
            <a:extLst>
              <a:ext uri="{FF2B5EF4-FFF2-40B4-BE49-F238E27FC236}">
                <a16:creationId xmlns:a16="http://schemas.microsoft.com/office/drawing/2014/main" id="{BCFB0DE1-F005-9C40-85E1-2731AA8FE2A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449AC2-0C74-9744-82A8-74928FA36B50}"/>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276733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4441C-D1B5-DD47-8C5F-1291D501E5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60A418E-E7C7-9846-9872-73FCE4283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E96ABA-A21A-404D-8B47-E4A85E766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675ABD8-B7B6-3F49-835D-2413C2D32620}"/>
              </a:ext>
            </a:extLst>
          </p:cNvPr>
          <p:cNvSpPr>
            <a:spLocks noGrp="1"/>
          </p:cNvSpPr>
          <p:nvPr>
            <p:ph type="dt" sz="half" idx="10"/>
          </p:nvPr>
        </p:nvSpPr>
        <p:spPr/>
        <p:txBody>
          <a:bodyPr/>
          <a:lstStyle/>
          <a:p>
            <a:fld id="{832BD550-05A6-4000-A6FA-366A77A112D9}" type="datetime1">
              <a:rPr lang="nl-NL" smtClean="0"/>
              <a:t>9-11-2023</a:t>
            </a:fld>
            <a:endParaRPr lang="nl-NL"/>
          </a:p>
        </p:txBody>
      </p:sp>
      <p:sp>
        <p:nvSpPr>
          <p:cNvPr id="6" name="Tijdelijke aanduiding voor voettekst 5">
            <a:extLst>
              <a:ext uri="{FF2B5EF4-FFF2-40B4-BE49-F238E27FC236}">
                <a16:creationId xmlns:a16="http://schemas.microsoft.com/office/drawing/2014/main" id="{58FA6B75-7664-9B45-AD04-B6B559122A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CE3292-A70D-AE42-8389-BE1379F1040F}"/>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377379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91B80-3197-6F4B-8CCA-84E3E91C69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2549FE8-9D3F-7B47-B702-0E9BDAEE8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0E32D5E3-403B-7946-9E17-F57354473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F8ECB7-613E-274E-B314-A47F0636176A}"/>
              </a:ext>
            </a:extLst>
          </p:cNvPr>
          <p:cNvSpPr>
            <a:spLocks noGrp="1"/>
          </p:cNvSpPr>
          <p:nvPr>
            <p:ph type="dt" sz="half" idx="10"/>
          </p:nvPr>
        </p:nvSpPr>
        <p:spPr/>
        <p:txBody>
          <a:bodyPr/>
          <a:lstStyle/>
          <a:p>
            <a:fld id="{860D0581-163E-43D7-89CF-CCA1B77EC1E0}" type="datetime1">
              <a:rPr lang="nl-NL" smtClean="0"/>
              <a:t>9-11-2023</a:t>
            </a:fld>
            <a:endParaRPr lang="nl-NL"/>
          </a:p>
        </p:txBody>
      </p:sp>
      <p:sp>
        <p:nvSpPr>
          <p:cNvPr id="6" name="Tijdelijke aanduiding voor voettekst 5">
            <a:extLst>
              <a:ext uri="{FF2B5EF4-FFF2-40B4-BE49-F238E27FC236}">
                <a16:creationId xmlns:a16="http://schemas.microsoft.com/office/drawing/2014/main" id="{DAAD8024-7301-C846-B3FA-24539C1428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8F54828-BEF6-8548-B36C-291ECCFFD9D9}"/>
              </a:ext>
            </a:extLst>
          </p:cNvPr>
          <p:cNvSpPr>
            <a:spLocks noGrp="1"/>
          </p:cNvSpPr>
          <p:nvPr>
            <p:ph type="sldNum" sz="quarter" idx="12"/>
          </p:nvPr>
        </p:nvSpPr>
        <p:spPr/>
        <p:txBody>
          <a:bodyPr/>
          <a:lstStyle/>
          <a:p>
            <a:fld id="{FF4087B3-817A-2649-A012-42E4DDF37DD6}" type="slidenum">
              <a:rPr lang="nl-NL" smtClean="0"/>
              <a:t>‹nr.›</a:t>
            </a:fld>
            <a:endParaRPr lang="nl-NL"/>
          </a:p>
        </p:txBody>
      </p:sp>
    </p:spTree>
    <p:extLst>
      <p:ext uri="{BB962C8B-B14F-4D97-AF65-F5344CB8AC3E}">
        <p14:creationId xmlns:p14="http://schemas.microsoft.com/office/powerpoint/2010/main" val="319133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9F9676-B21B-644B-ACA2-48963B224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789C539-512A-0446-BBA1-E9F2243C3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46A91D-8C84-6C43-B00D-E408EB8CC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4818C-39DC-488C-973A-375924EA7015}" type="datetime1">
              <a:rPr lang="nl-NL" smtClean="0"/>
              <a:t>9-11-2023</a:t>
            </a:fld>
            <a:endParaRPr lang="nl-NL"/>
          </a:p>
        </p:txBody>
      </p:sp>
      <p:sp>
        <p:nvSpPr>
          <p:cNvPr id="5" name="Tijdelijke aanduiding voor voettekst 4">
            <a:extLst>
              <a:ext uri="{FF2B5EF4-FFF2-40B4-BE49-F238E27FC236}">
                <a16:creationId xmlns:a16="http://schemas.microsoft.com/office/drawing/2014/main" id="{00210676-1B1F-4942-B076-37B6E9CF0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8AFDE6F-F56B-2641-A25A-60947AE2B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087B3-817A-2649-A012-42E4DDF37DD6}" type="slidenum">
              <a:rPr lang="nl-NL" smtClean="0"/>
              <a:t>‹nr.›</a:t>
            </a:fld>
            <a:endParaRPr lang="nl-NL"/>
          </a:p>
        </p:txBody>
      </p:sp>
    </p:spTree>
    <p:extLst>
      <p:ext uri="{BB962C8B-B14F-4D97-AF65-F5344CB8AC3E}">
        <p14:creationId xmlns:p14="http://schemas.microsoft.com/office/powerpoint/2010/main" val="3016561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al 8">
            <a:extLst>
              <a:ext uri="{FF2B5EF4-FFF2-40B4-BE49-F238E27FC236}">
                <a16:creationId xmlns:a16="http://schemas.microsoft.com/office/drawing/2014/main" id="{177BDACE-16D5-7ABA-94DE-95786754C6D1}"/>
              </a:ext>
            </a:extLst>
          </p:cNvPr>
          <p:cNvSpPr/>
          <p:nvPr/>
        </p:nvSpPr>
        <p:spPr>
          <a:xfrm>
            <a:off x="7704671" y="1672662"/>
            <a:ext cx="3512676" cy="3512676"/>
          </a:xfrm>
          <a:prstGeom prst="ellipse">
            <a:avLst/>
          </a:prstGeom>
          <a:solidFill>
            <a:srgbClr val="7D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06"/>
          </a:p>
        </p:txBody>
      </p:sp>
      <p:pic>
        <p:nvPicPr>
          <p:cNvPr id="2"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482"/>
            <a:ext cx="12192000" cy="6869794"/>
          </a:xfrm>
          <a:prstGeom prst="rect">
            <a:avLst/>
          </a:prstGeom>
        </p:spPr>
      </p:pic>
      <p:pic>
        <p:nvPicPr>
          <p:cNvPr id="7" name="Afbeelding 6" descr="Afbeelding met cirkel&#10;&#10;Automatisch gegenereerde beschrijving">
            <a:extLst>
              <a:ext uri="{FF2B5EF4-FFF2-40B4-BE49-F238E27FC236}">
                <a16:creationId xmlns:a16="http://schemas.microsoft.com/office/drawing/2014/main" id="{468465AA-6575-A2FE-85B7-99304ADDC0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22" b="94105" l="5022" r="94105">
                        <a14:foregroundMark x1="35590" y1="40611" x2="35590" y2="40611"/>
                        <a14:foregroundMark x1="38428" y1="38646" x2="38428" y2="38646"/>
                        <a14:foregroundMark x1="36026" y1="38210" x2="36026" y2="38210"/>
                        <a14:foregroundMark x1="32314" y1="36900" x2="32314" y2="36900"/>
                        <a14:foregroundMark x1="34061" y1="36463" x2="34061" y2="36463"/>
                        <a14:foregroundMark x1="35590" y1="36463" x2="35590" y2="36463"/>
                        <a14:foregroundMark x1="37118" y1="37773" x2="40175" y2="32096"/>
                        <a14:foregroundMark x1="40175" y1="32096" x2="42576" y2="39520"/>
                        <a14:foregroundMark x1="42576" y1="39520" x2="45633" y2="43450"/>
                        <a14:foregroundMark x1="47380" y1="30786" x2="48035" y2="51092"/>
                        <a14:foregroundMark x1="43668" y1="27293" x2="47598" y2="46943"/>
                        <a14:foregroundMark x1="47598" y1="46943" x2="51310" y2="51092"/>
                        <a14:foregroundMark x1="58952" y1="25764" x2="64192" y2="54148"/>
                        <a14:foregroundMark x1="69432" y1="33406" x2="72707" y2="43886"/>
                        <a14:foregroundMark x1="72707" y1="43886" x2="72271" y2="42576"/>
                        <a14:foregroundMark x1="65502" y1="33624" x2="72271" y2="38428"/>
                        <a14:foregroundMark x1="72271" y1="38428" x2="80349" y2="40175"/>
                        <a14:foregroundMark x1="80349" y1="40175" x2="80786" y2="30786"/>
                        <a14:foregroundMark x1="80786" y1="30786" x2="80786" y2="30786"/>
                        <a14:foregroundMark x1="68559" y1="34934" x2="63319" y2="39956"/>
                        <a14:foregroundMark x1="63319" y1="39956" x2="70087" y2="36900"/>
                        <a14:foregroundMark x1="70087" y1="36900" x2="58079" y2="43668"/>
                        <a14:foregroundMark x1="58079" y1="43668" x2="69214" y2="28384"/>
                        <a14:foregroundMark x1="69214" y1="28384" x2="57860" y2="37336"/>
                        <a14:foregroundMark x1="57860" y1="37336" x2="46725" y2="41921"/>
                        <a14:foregroundMark x1="46725" y1="41921" x2="54367" y2="37773"/>
                        <a14:foregroundMark x1="54367" y1="37773" x2="56987" y2="34498"/>
                        <a14:foregroundMark x1="41266" y1="24891" x2="45633" y2="39520"/>
                        <a14:foregroundMark x1="45633" y1="39520" x2="53712" y2="32533"/>
                        <a14:foregroundMark x1="53712" y1="32533" x2="53712" y2="30786"/>
                        <a14:foregroundMark x1="29913" y1="33624" x2="35153" y2="45197"/>
                        <a14:foregroundMark x1="35153" y1="45197" x2="50000" y2="31223"/>
                        <a14:foregroundMark x1="19432" y1="29694" x2="19869" y2="41266"/>
                        <a14:foregroundMark x1="19869" y1="41266" x2="24672" y2="34934"/>
                        <a14:foregroundMark x1="24672" y1="34934" x2="32751" y2="42576"/>
                        <a14:foregroundMark x1="19869" y1="36026" x2="20961" y2="47817"/>
                        <a14:foregroundMark x1="20961" y1="47817" x2="26856" y2="38646"/>
                        <a14:foregroundMark x1="26856" y1="38646" x2="33188" y2="47380"/>
                        <a14:foregroundMark x1="74236" y1="30786" x2="72707" y2="43013"/>
                        <a14:foregroundMark x1="67031" y1="40611" x2="68559" y2="47817"/>
                        <a14:foregroundMark x1="57860" y1="36900" x2="58515" y2="46288"/>
                        <a14:foregroundMark x1="73144" y1="86463" x2="73144" y2="86463"/>
                        <a14:foregroundMark x1="12227" y1="65939" x2="18122" y2="76638"/>
                        <a14:foregroundMark x1="18122" y1="76638" x2="32751" y2="87336"/>
                        <a14:foregroundMark x1="34061" y1="90393" x2="58515" y2="91485"/>
                        <a14:foregroundMark x1="58515" y1="91485" x2="62664" y2="91266"/>
                        <a14:foregroundMark x1="47380" y1="94541" x2="47380" y2="94541"/>
                        <a14:foregroundMark x1="91048" y1="61572" x2="91048" y2="61572"/>
                        <a14:foregroundMark x1="94105" y1="52183" x2="94105" y2="52183"/>
                        <a14:foregroundMark x1="65502" y1="43450" x2="65502" y2="43450"/>
                        <a14:foregroundMark x1="54148" y1="8297" x2="54148" y2="8297"/>
                        <a14:foregroundMark x1="48908" y1="5022" x2="48908" y2="5022"/>
                        <a14:foregroundMark x1="8079" y1="59170" x2="8079" y2="59170"/>
                        <a14:foregroundMark x1="5022" y1="55022" x2="5022" y2="55022"/>
                      </a14:backgroundRemoval>
                    </a14:imgEffect>
                  </a14:imgLayer>
                </a14:imgProps>
              </a:ext>
            </a:extLst>
          </a:blip>
          <a:stretch>
            <a:fillRect/>
          </a:stretch>
        </p:blipFill>
        <p:spPr>
          <a:xfrm>
            <a:off x="7541674" y="1509665"/>
            <a:ext cx="3838670" cy="3838670"/>
          </a:xfrm>
          <a:prstGeom prst="rect">
            <a:avLst/>
          </a:prstGeom>
        </p:spPr>
      </p:pic>
      <p:sp>
        <p:nvSpPr>
          <p:cNvPr id="5" name="Tekstvak 4">
            <a:extLst>
              <a:ext uri="{FF2B5EF4-FFF2-40B4-BE49-F238E27FC236}">
                <a16:creationId xmlns:a16="http://schemas.microsoft.com/office/drawing/2014/main" id="{99430FD9-A357-7D65-F16F-023CE6C760B7}"/>
              </a:ext>
            </a:extLst>
          </p:cNvPr>
          <p:cNvSpPr txBox="1"/>
          <p:nvPr/>
        </p:nvSpPr>
        <p:spPr>
          <a:xfrm>
            <a:off x="1849438" y="2876669"/>
            <a:ext cx="6831315" cy="552331"/>
          </a:xfrm>
          <a:prstGeom prst="rect">
            <a:avLst/>
          </a:prstGeom>
          <a:noFill/>
        </p:spPr>
        <p:txBody>
          <a:bodyPr wrap="square">
            <a:spAutoFit/>
          </a:bodyPr>
          <a:lstStyle/>
          <a:p>
            <a:r>
              <a:rPr lang="nl-NL" sz="2989" dirty="0">
                <a:solidFill>
                  <a:srgbClr val="00B050"/>
                </a:solidFill>
                <a:latin typeface="Museo 300" panose="02000000000000000000" pitchFamily="50" charset="0"/>
                <a:ea typeface="Arial" charset="0"/>
                <a:cs typeface="Arial" charset="0"/>
              </a:rPr>
              <a:t>Project Delen Screening Psywel</a:t>
            </a:r>
            <a:endParaRPr lang="nl-NL" sz="2989" dirty="0">
              <a:solidFill>
                <a:srgbClr val="00B050"/>
              </a:solidFill>
              <a:latin typeface="Museo 300" panose="02000000000000000000" pitchFamily="50" charset="0"/>
              <a:cs typeface="Arial" charset="0"/>
            </a:endParaRPr>
          </a:p>
        </p:txBody>
      </p:sp>
      <p:pic>
        <p:nvPicPr>
          <p:cNvPr id="4" name="Afbeelding 3">
            <a:extLst>
              <a:ext uri="{FF2B5EF4-FFF2-40B4-BE49-F238E27FC236}">
                <a16:creationId xmlns:a16="http://schemas.microsoft.com/office/drawing/2014/main" id="{1B9997C6-1EB9-2039-487A-102C82C4B3A9}"/>
              </a:ext>
            </a:extLst>
          </p:cNvPr>
          <p:cNvPicPr>
            <a:picLocks noChangeAspect="1"/>
          </p:cNvPicPr>
          <p:nvPr/>
        </p:nvPicPr>
        <p:blipFill>
          <a:blip r:embed="rId6"/>
          <a:stretch>
            <a:fillRect/>
          </a:stretch>
        </p:blipFill>
        <p:spPr>
          <a:xfrm flipV="1">
            <a:off x="14899918" y="7406929"/>
            <a:ext cx="920309" cy="330407"/>
          </a:xfrm>
          <a:prstGeom prst="rect">
            <a:avLst/>
          </a:prstGeom>
        </p:spPr>
      </p:pic>
      <p:sp>
        <p:nvSpPr>
          <p:cNvPr id="8" name="Tekstballon: ovaal 7">
            <a:extLst>
              <a:ext uri="{FF2B5EF4-FFF2-40B4-BE49-F238E27FC236}">
                <a16:creationId xmlns:a16="http://schemas.microsoft.com/office/drawing/2014/main" id="{91F0FDB6-0CC8-264D-77C4-A5DEA45F4663}"/>
              </a:ext>
            </a:extLst>
          </p:cNvPr>
          <p:cNvSpPr/>
          <p:nvPr/>
        </p:nvSpPr>
        <p:spPr>
          <a:xfrm>
            <a:off x="8368913" y="7852095"/>
            <a:ext cx="4433940" cy="1427187"/>
          </a:xfrm>
          <a:prstGeom prst="wedgeEllipseCallout">
            <a:avLst>
              <a:gd name="adj1" fmla="val 51070"/>
              <a:gd name="adj2" fmla="val 37904"/>
            </a:avLst>
          </a:prstGeom>
        </p:spPr>
        <p:style>
          <a:lnRef idx="2">
            <a:schemeClr val="accent6">
              <a:shade val="50000"/>
            </a:schemeClr>
          </a:lnRef>
          <a:fillRef idx="1">
            <a:schemeClr val="accent6"/>
          </a:fillRef>
          <a:effectRef idx="0">
            <a:schemeClr val="accent6"/>
          </a:effectRef>
          <a:fontRef idx="minor">
            <a:schemeClr val="lt1"/>
          </a:fontRef>
        </p:style>
        <p:txBody>
          <a:bodyPr lIns="90842" tIns="45421" rIns="90842" bIns="45421" rtlCol="0" anchor="ctr"/>
          <a:lstStyle/>
          <a:p>
            <a:pPr algn="ctr"/>
            <a:endParaRPr lang="nl-NL" sz="1590">
              <a:latin typeface="Museo 300" panose="02000000000000000000" pitchFamily="50" charset="0"/>
            </a:endParaRPr>
          </a:p>
          <a:p>
            <a:pPr algn="ctr"/>
            <a:r>
              <a:rPr lang="nl-NL" sz="1590">
                <a:latin typeface="Museo 300" panose="02000000000000000000" pitchFamily="50" charset="0"/>
              </a:rPr>
              <a:t>Klik zelf op volgende,</a:t>
            </a:r>
          </a:p>
          <a:p>
            <a:pPr algn="ctr"/>
            <a:r>
              <a:rPr lang="nl-NL" sz="1590">
                <a:latin typeface="Museo 300" panose="02000000000000000000" pitchFamily="50" charset="0"/>
              </a:rPr>
              <a:t>als je deze pijl ziet!</a:t>
            </a:r>
          </a:p>
          <a:p>
            <a:pPr algn="ctr"/>
            <a:endParaRPr lang="nl-NL" sz="1590">
              <a:latin typeface="Museo 300" panose="02000000000000000000" pitchFamily="50" charset="0"/>
            </a:endParaRPr>
          </a:p>
        </p:txBody>
      </p:sp>
    </p:spTree>
    <p:extLst>
      <p:ext uri="{BB962C8B-B14F-4D97-AF65-F5344CB8AC3E}">
        <p14:creationId xmlns:p14="http://schemas.microsoft.com/office/powerpoint/2010/main" val="638390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8">
            <a:extLst>
              <a:ext uri="{FF2B5EF4-FFF2-40B4-BE49-F238E27FC236}">
                <a16:creationId xmlns:a16="http://schemas.microsoft.com/office/drawing/2014/main" id="{E22FCF3A-10AD-AFD1-26C6-5A03CDC77554}"/>
              </a:ext>
            </a:extLst>
          </p:cNvPr>
          <p:cNvPicPr>
            <a:picLocks noChangeAspect="1"/>
          </p:cNvPicPr>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a:prstGeom prst="rect">
            <a:avLst/>
          </a:prstGeo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5C6D"/>
                </a:solidFill>
                <a:latin typeface="Museo 300" panose="02000000000000000000" pitchFamily="50" charset="0"/>
                <a:ea typeface="+mn-ea"/>
                <a:cs typeface="Arial" charset="0"/>
              </a:rPr>
              <a:t>Aandachtspunten screening adolescenten met TOS</a:t>
            </a:r>
          </a:p>
        </p:txBody>
      </p:sp>
      <p:sp>
        <p:nvSpPr>
          <p:cNvPr id="8" name="Tijdelijke aanduiding voor dianummer 7">
            <a:extLst>
              <a:ext uri="{FF2B5EF4-FFF2-40B4-BE49-F238E27FC236}">
                <a16:creationId xmlns:a16="http://schemas.microsoft.com/office/drawing/2014/main" id="{37B21D6C-A65C-C743-B437-7B79192BBB41}"/>
              </a:ext>
            </a:extLst>
          </p:cNvPr>
          <p:cNvSpPr>
            <a:spLocks noGrp="1"/>
          </p:cNvSpPr>
          <p:nvPr>
            <p:ph type="sldNum" sz="quarter" idx="12"/>
          </p:nvPr>
        </p:nvSpPr>
        <p:spPr>
          <a:xfrm>
            <a:off x="11679866" y="6492875"/>
            <a:ext cx="361122" cy="365125"/>
          </a:xfrm>
        </p:spPr>
        <p:txBody>
          <a:bodyPr/>
          <a:lstStyle/>
          <a:p>
            <a:fld id="{FF4087B3-817A-2649-A012-42E4DDF37DD6}" type="slidenum">
              <a:rPr lang="nl-NL" smtClean="0">
                <a:solidFill>
                  <a:srgbClr val="005C6D"/>
                </a:solidFill>
                <a:latin typeface="Museo 300" panose="02000000000000000000" pitchFamily="50" charset="0"/>
                <a:ea typeface="Arial" charset="0"/>
                <a:cs typeface="Arial" charset="0"/>
              </a:rPr>
              <a:t>10</a:t>
            </a:fld>
            <a:endParaRPr lang="nl-NL" dirty="0">
              <a:solidFill>
                <a:srgbClr val="005C6D"/>
              </a:solidFill>
              <a:latin typeface="Museo 300" panose="02000000000000000000" pitchFamily="50" charset="0"/>
              <a:ea typeface="Arial" charset="0"/>
              <a:cs typeface="Arial" charset="0"/>
            </a:endParaRPr>
          </a:p>
        </p:txBody>
      </p:sp>
      <p:pic>
        <p:nvPicPr>
          <p:cNvPr id="3" name="Afbeelding 2">
            <a:extLst>
              <a:ext uri="{FF2B5EF4-FFF2-40B4-BE49-F238E27FC236}">
                <a16:creationId xmlns:a16="http://schemas.microsoft.com/office/drawing/2014/main" id="{689B77C9-CBC0-DB28-2811-AA64F379FACF}"/>
              </a:ext>
            </a:extLst>
          </p:cNvPr>
          <p:cNvPicPr>
            <a:picLocks noChangeAspect="1"/>
          </p:cNvPicPr>
          <p:nvPr/>
        </p:nvPicPr>
        <p:blipFill>
          <a:blip r:embed="rId4"/>
          <a:stretch>
            <a:fillRect/>
          </a:stretch>
        </p:blipFill>
        <p:spPr>
          <a:xfrm>
            <a:off x="10581886" y="2708756"/>
            <a:ext cx="1440488" cy="1440488"/>
          </a:xfrm>
          <a:prstGeom prst="rect">
            <a:avLst/>
          </a:prstGeom>
        </p:spPr>
      </p:pic>
      <p:sp>
        <p:nvSpPr>
          <p:cNvPr id="6" name="Tekstvak 5">
            <a:extLst>
              <a:ext uri="{FF2B5EF4-FFF2-40B4-BE49-F238E27FC236}">
                <a16:creationId xmlns:a16="http://schemas.microsoft.com/office/drawing/2014/main" id="{4E7D1FFC-6F4B-A124-CBC6-56E936439AD5}"/>
              </a:ext>
            </a:extLst>
          </p:cNvPr>
          <p:cNvSpPr txBox="1"/>
          <p:nvPr/>
        </p:nvSpPr>
        <p:spPr>
          <a:xfrm>
            <a:off x="6358899" y="3027814"/>
            <a:ext cx="2055541" cy="646331"/>
          </a:xfrm>
          <a:prstGeom prst="rect">
            <a:avLst/>
          </a:prstGeom>
          <a:noFill/>
        </p:spPr>
        <p:txBody>
          <a:bodyPr wrap="square" rtlCol="0">
            <a:spAutoFit/>
          </a:bodyPr>
          <a:lstStyle/>
          <a:p>
            <a:pPr algn="ctr"/>
            <a:r>
              <a:rPr lang="nl-NL" sz="1200" dirty="0">
                <a:solidFill>
                  <a:srgbClr val="005C6D"/>
                </a:solidFill>
                <a:latin typeface="Museo 300" panose="02000000000000000000" pitchFamily="50" charset="0"/>
              </a:rPr>
              <a:t>Screening ook noodzakelijk voor adolescenten met TOS</a:t>
            </a:r>
          </a:p>
        </p:txBody>
      </p:sp>
      <p:sp>
        <p:nvSpPr>
          <p:cNvPr id="9" name="Wolk 8">
            <a:extLst>
              <a:ext uri="{FF2B5EF4-FFF2-40B4-BE49-F238E27FC236}">
                <a16:creationId xmlns:a16="http://schemas.microsoft.com/office/drawing/2014/main" id="{7E1CFB56-FD40-5C09-B97E-47537A7C703C}"/>
              </a:ext>
            </a:extLst>
          </p:cNvPr>
          <p:cNvSpPr/>
          <p:nvPr/>
        </p:nvSpPr>
        <p:spPr>
          <a:xfrm>
            <a:off x="5782129" y="2554015"/>
            <a:ext cx="3256768" cy="1710336"/>
          </a:xfrm>
          <a:prstGeom prst="cloud">
            <a:avLst/>
          </a:prstGeom>
          <a:noFill/>
          <a:ln w="28575">
            <a:solidFill>
              <a:srgbClr val="7E5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10" name="Tekstvak 9">
            <a:extLst>
              <a:ext uri="{FF2B5EF4-FFF2-40B4-BE49-F238E27FC236}">
                <a16:creationId xmlns:a16="http://schemas.microsoft.com/office/drawing/2014/main" id="{6E4A54C0-569D-F4A0-8010-0DDCAB3972F2}"/>
              </a:ext>
            </a:extLst>
          </p:cNvPr>
          <p:cNvSpPr txBox="1"/>
          <p:nvPr/>
        </p:nvSpPr>
        <p:spPr>
          <a:xfrm>
            <a:off x="2159796" y="3256827"/>
            <a:ext cx="2559251" cy="646331"/>
          </a:xfrm>
          <a:prstGeom prst="rect">
            <a:avLst/>
          </a:prstGeom>
          <a:noFill/>
        </p:spPr>
        <p:txBody>
          <a:bodyPr wrap="square" rtlCol="0">
            <a:spAutoFit/>
          </a:bodyPr>
          <a:lstStyle/>
          <a:p>
            <a:pPr algn="ctr"/>
            <a:r>
              <a:rPr lang="nl-NL" sz="1200" dirty="0">
                <a:solidFill>
                  <a:srgbClr val="005C6D"/>
                </a:solidFill>
                <a:latin typeface="Museo 300" panose="02000000000000000000" pitchFamily="50" charset="0"/>
              </a:rPr>
              <a:t>Doorverwijzing Zorg moeizaam</a:t>
            </a:r>
          </a:p>
          <a:p>
            <a:pPr algn="ctr"/>
            <a:r>
              <a:rPr lang="nl-NL" sz="1200" dirty="0">
                <a:solidFill>
                  <a:srgbClr val="005C6D"/>
                </a:solidFill>
                <a:latin typeface="Museo 300" panose="02000000000000000000" pitchFamily="50" charset="0"/>
              </a:rPr>
              <a:t>(verschillen criteria TOS in onderwijs en zorg)</a:t>
            </a:r>
          </a:p>
        </p:txBody>
      </p:sp>
      <p:sp>
        <p:nvSpPr>
          <p:cNvPr id="11" name="Wolk 10">
            <a:extLst>
              <a:ext uri="{FF2B5EF4-FFF2-40B4-BE49-F238E27FC236}">
                <a16:creationId xmlns:a16="http://schemas.microsoft.com/office/drawing/2014/main" id="{AE451141-7A32-AE9E-F94C-539FD1D62E3D}"/>
              </a:ext>
            </a:extLst>
          </p:cNvPr>
          <p:cNvSpPr/>
          <p:nvPr/>
        </p:nvSpPr>
        <p:spPr>
          <a:xfrm>
            <a:off x="1765007" y="2708756"/>
            <a:ext cx="3145428" cy="1812624"/>
          </a:xfrm>
          <a:prstGeom prst="cloud">
            <a:avLst/>
          </a:prstGeom>
          <a:noFill/>
          <a:ln w="28575">
            <a:solidFill>
              <a:srgbClr val="7E5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005C6D"/>
              </a:solidFill>
              <a:latin typeface="Museo 300" panose="02000000000000000000" pitchFamily="50" charset="0"/>
            </a:endParaRPr>
          </a:p>
        </p:txBody>
      </p:sp>
      <p:sp>
        <p:nvSpPr>
          <p:cNvPr id="13" name="Tijdelijke aanduiding voor dianummer 8">
            <a:extLst>
              <a:ext uri="{FF2B5EF4-FFF2-40B4-BE49-F238E27FC236}">
                <a16:creationId xmlns:a16="http://schemas.microsoft.com/office/drawing/2014/main" id="{4ED5971E-79E3-BD12-B357-57B0C403C49A}"/>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10</a:t>
            </a:fld>
            <a:endParaRPr lang="nl-NL" b="1" dirty="0">
              <a:solidFill>
                <a:schemeClr val="bg1"/>
              </a:solidFill>
            </a:endParaRPr>
          </a:p>
        </p:txBody>
      </p:sp>
    </p:spTree>
    <p:extLst>
      <p:ext uri="{BB962C8B-B14F-4D97-AF65-F5344CB8AC3E}">
        <p14:creationId xmlns:p14="http://schemas.microsoft.com/office/powerpoint/2010/main" val="357767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5" y="7434"/>
            <a:ext cx="12112272" cy="6847318"/>
          </a:xfrm>
          <a:prstGeom prst="rect">
            <a:avLst/>
          </a:prstGeom>
        </p:spPr>
      </p:pic>
      <p:sp>
        <p:nvSpPr>
          <p:cNvPr id="8" name="Titel 7">
            <a:extLst>
              <a:ext uri="{FF2B5EF4-FFF2-40B4-BE49-F238E27FC236}">
                <a16:creationId xmlns:a16="http://schemas.microsoft.com/office/drawing/2014/main" id="{72911932-3086-9543-B873-166B0A5F13C0}"/>
              </a:ext>
            </a:extLst>
          </p:cNvPr>
          <p:cNvSpPr>
            <a:spLocks noGrp="1"/>
          </p:cNvSpPr>
          <p:nvPr>
            <p:ph type="ctrTitle"/>
          </p:nvPr>
        </p:nvSpPr>
        <p:spPr>
          <a:xfrm>
            <a:off x="3041164" y="1957740"/>
            <a:ext cx="8047493" cy="1226981"/>
          </a:xfrm>
        </p:spPr>
        <p:txBody>
          <a:bodyPr anchor="t">
            <a:normAutofit fontScale="90000"/>
          </a:bodyPr>
          <a:lstStyle/>
          <a:p>
            <a:pPr algn="l"/>
            <a:r>
              <a:rPr lang="nl-NL" dirty="0">
                <a:solidFill>
                  <a:srgbClr val="00B050"/>
                </a:solidFill>
                <a:latin typeface="Museo 300" panose="02000000000000000000" pitchFamily="50" charset="0"/>
                <a:ea typeface="Arial" charset="0"/>
                <a:cs typeface="Arial" charset="0"/>
              </a:rPr>
              <a:t>Vragen?</a:t>
            </a:r>
            <a:br>
              <a:rPr lang="nl-NL" dirty="0">
                <a:solidFill>
                  <a:srgbClr val="00B050"/>
                </a:solidFill>
                <a:latin typeface="Museo 300" panose="02000000000000000000" pitchFamily="50" charset="0"/>
                <a:ea typeface="Arial" charset="0"/>
                <a:cs typeface="Arial" charset="0"/>
              </a:rPr>
            </a:br>
            <a:br>
              <a:rPr lang="nl-NL" dirty="0">
                <a:solidFill>
                  <a:srgbClr val="00B050"/>
                </a:solidFill>
                <a:latin typeface="Museo 300" panose="02000000000000000000" pitchFamily="50" charset="0"/>
                <a:ea typeface="Arial" charset="0"/>
                <a:cs typeface="Arial" charset="0"/>
              </a:rPr>
            </a:br>
            <a:r>
              <a:rPr lang="nl-NL" sz="2700" dirty="0">
                <a:latin typeface="Museo 300" panose="02000000000000000000" pitchFamily="50" charset="0"/>
                <a:ea typeface="Arial" charset="0"/>
                <a:cs typeface="Arial" charset="0"/>
              </a:rPr>
              <a:t>Daan Hermans </a:t>
            </a:r>
            <a:br>
              <a:rPr lang="nl-NL" sz="2700" dirty="0">
                <a:latin typeface="Museo 300" panose="02000000000000000000" pitchFamily="50" charset="0"/>
                <a:ea typeface="Arial" charset="0"/>
                <a:cs typeface="Arial" charset="0"/>
              </a:rPr>
            </a:br>
            <a:r>
              <a:rPr lang="nl-NL" sz="2700" dirty="0">
                <a:latin typeface="Museo 300" panose="02000000000000000000" pitchFamily="50" charset="0"/>
                <a:ea typeface="Arial" charset="0"/>
                <a:cs typeface="Arial" charset="0"/>
              </a:rPr>
              <a:t>(d.hermans@kentalis.nl)</a:t>
            </a:r>
            <a:endParaRPr lang="nl-NL" sz="3080" dirty="0">
              <a:latin typeface="Museo 300" panose="02000000000000000000" pitchFamily="50" charset="0"/>
              <a:ea typeface="Arial" charset="0"/>
              <a:cs typeface="Arial" charset="0"/>
            </a:endParaRPr>
          </a:p>
        </p:txBody>
      </p:sp>
      <p:pic>
        <p:nvPicPr>
          <p:cNvPr id="3" name="Afbeelding 2" descr="Afbeelding met tekst, teken, buiten&#10;&#10;Automatisch gegenereerde beschrijving">
            <a:extLst>
              <a:ext uri="{FF2B5EF4-FFF2-40B4-BE49-F238E27FC236}">
                <a16:creationId xmlns:a16="http://schemas.microsoft.com/office/drawing/2014/main" id="{2AB37C09-6F40-1160-9C0C-523268C21F1F}"/>
              </a:ext>
            </a:extLst>
          </p:cNvPr>
          <p:cNvPicPr>
            <a:picLocks noChangeAspect="1"/>
          </p:cNvPicPr>
          <p:nvPr/>
        </p:nvPicPr>
        <p:blipFill>
          <a:blip r:embed="rId4"/>
          <a:stretch>
            <a:fillRect/>
          </a:stretch>
        </p:blipFill>
        <p:spPr>
          <a:xfrm>
            <a:off x="8498156" y="2054683"/>
            <a:ext cx="2809548" cy="2809548"/>
          </a:xfrm>
          <a:prstGeom prst="rect">
            <a:avLst/>
          </a:prstGeom>
        </p:spPr>
      </p:pic>
    </p:spTree>
    <p:extLst>
      <p:ext uri="{BB962C8B-B14F-4D97-AF65-F5344CB8AC3E}">
        <p14:creationId xmlns:p14="http://schemas.microsoft.com/office/powerpoint/2010/main" val="81248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8">
            <a:extLst>
              <a:ext uri="{FF2B5EF4-FFF2-40B4-BE49-F238E27FC236}">
                <a16:creationId xmlns:a16="http://schemas.microsoft.com/office/drawing/2014/main" id="{507C9039-B041-FF99-A080-AEA76A1487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676C"/>
                </a:solidFill>
                <a:latin typeface="Museo 300" panose="02000000000000000000" pitchFamily="50" charset="0"/>
                <a:ea typeface="+mn-ea"/>
                <a:cs typeface="Arial" charset="0"/>
              </a:rPr>
              <a:t>Project Delen Screening Psywel</a:t>
            </a:r>
          </a:p>
        </p:txBody>
      </p:sp>
      <p:sp>
        <p:nvSpPr>
          <p:cNvPr id="6" name="Tekstvak 5">
            <a:extLst>
              <a:ext uri="{FF2B5EF4-FFF2-40B4-BE49-F238E27FC236}">
                <a16:creationId xmlns:a16="http://schemas.microsoft.com/office/drawing/2014/main" id="{E87128BC-EB71-4778-9067-0AA0AA372B1F}"/>
              </a:ext>
            </a:extLst>
          </p:cNvPr>
          <p:cNvSpPr txBox="1"/>
          <p:nvPr/>
        </p:nvSpPr>
        <p:spPr>
          <a:xfrm>
            <a:off x="540000" y="1080000"/>
            <a:ext cx="9873911" cy="3970318"/>
          </a:xfrm>
          <a:prstGeom prst="rect">
            <a:avLst/>
          </a:prstGeom>
          <a:noFill/>
        </p:spPr>
        <p:txBody>
          <a:bodyPr wrap="square" rtlCol="0">
            <a:spAutoFit/>
          </a:bodyPr>
          <a:lstStyle/>
          <a:p>
            <a:r>
              <a:rPr lang="nl-NL" sz="1400" b="1" dirty="0">
                <a:solidFill>
                  <a:srgbClr val="005C6D"/>
                </a:solidFill>
                <a:latin typeface="Museo 300" panose="02000000000000000000" pitchFamily="50" charset="0"/>
              </a:rPr>
              <a:t>Doel </a:t>
            </a:r>
          </a:p>
          <a:p>
            <a:r>
              <a:rPr lang="nl-NL" sz="1400" dirty="0">
                <a:solidFill>
                  <a:srgbClr val="005C6D"/>
                </a:solidFill>
                <a:latin typeface="Museo 300" panose="02000000000000000000" pitchFamily="50" charset="0"/>
              </a:rPr>
              <a:t>Andere onderwijsorganisaties kennis laten maken met de screening van Psywel van Kentalis. Het doel van de screening zelf is om psychische problemen bij dove en slechthorende (DSH) leerlingen zo vroeg mogelijk op te sporen. Bij deze screening wordt elke twee jaar vanuit school gekeken naar eventuele psychische problemen bij DSH leerlingen. Onderdeel van deze screening is de afname van een aantal gedragsvragenlijsten (de CBCL (ouders), de TRF (de leerkracht) en YSR (de leerling zelf)).</a:t>
            </a:r>
          </a:p>
          <a:p>
            <a:endParaRPr lang="nl-NL" sz="1400" dirty="0">
              <a:solidFill>
                <a:srgbClr val="005C6D"/>
              </a:solidFill>
              <a:latin typeface="Museo 300" panose="02000000000000000000" pitchFamily="50" charset="0"/>
            </a:endParaRPr>
          </a:p>
          <a:p>
            <a:r>
              <a:rPr lang="nl-NL" sz="1400" b="1" dirty="0">
                <a:solidFill>
                  <a:srgbClr val="005C6D"/>
                </a:solidFill>
                <a:latin typeface="Museo 300" panose="02000000000000000000" pitchFamily="50" charset="0"/>
              </a:rPr>
              <a:t>Deelnemende onderwijsorganisaties</a:t>
            </a:r>
          </a:p>
          <a:p>
            <a:r>
              <a:rPr lang="nl-NL" sz="1400" dirty="0">
                <a:solidFill>
                  <a:srgbClr val="005C6D"/>
                </a:solidFill>
                <a:latin typeface="Museo 300" panose="02000000000000000000" pitchFamily="50" charset="0"/>
              </a:rPr>
              <a:t>Viertaal, Auris en Vitus-Zuid</a:t>
            </a:r>
          </a:p>
          <a:p>
            <a:endParaRPr lang="nl-NL" sz="1400" dirty="0">
              <a:solidFill>
                <a:srgbClr val="005C6D"/>
              </a:solidFill>
              <a:latin typeface="Museo 300" panose="02000000000000000000" pitchFamily="50" charset="0"/>
            </a:endParaRPr>
          </a:p>
          <a:p>
            <a:r>
              <a:rPr lang="nl-NL" sz="1400" b="1" dirty="0">
                <a:solidFill>
                  <a:srgbClr val="005C6D"/>
                </a:solidFill>
                <a:latin typeface="Museo 300" panose="02000000000000000000" pitchFamily="50" charset="0"/>
              </a:rPr>
              <a:t>Methode</a:t>
            </a:r>
          </a:p>
          <a:p>
            <a:r>
              <a:rPr lang="nl-NL" sz="1400" dirty="0">
                <a:solidFill>
                  <a:srgbClr val="005C6D"/>
                </a:solidFill>
                <a:latin typeface="Museo 300" panose="02000000000000000000" pitchFamily="50" charset="0"/>
              </a:rPr>
              <a:t>Pilots begeleid door gedragskundigen Kentalis uit Zorg en Onderwijs. Bij scholen van twee organisaties is de screening uitgeprobeerd. Bij een aantal scholen van de derde organisatie zijn voornamelijk gesprekken gevoerd over de implementatie van de screening (deze organisatie had al ervaringen met Psywel). </a:t>
            </a:r>
          </a:p>
          <a:p>
            <a:endParaRPr lang="nl-NL" sz="1400" dirty="0">
              <a:solidFill>
                <a:srgbClr val="005C6D"/>
              </a:solidFill>
              <a:latin typeface="Museo 300" panose="02000000000000000000" pitchFamily="50" charset="0"/>
            </a:endParaRPr>
          </a:p>
          <a:p>
            <a:r>
              <a:rPr lang="nl-NL" sz="1400" b="1" dirty="0">
                <a:solidFill>
                  <a:srgbClr val="005C6D"/>
                </a:solidFill>
                <a:latin typeface="Museo 300" panose="02000000000000000000" pitchFamily="50" charset="0"/>
              </a:rPr>
              <a:t>Resultaten</a:t>
            </a:r>
          </a:p>
          <a:p>
            <a:pPr marL="285750" indent="-285750">
              <a:buFont typeface="Arial" panose="020B0604020202020204" pitchFamily="34" charset="0"/>
              <a:buChar char="•"/>
            </a:pPr>
            <a:r>
              <a:rPr lang="nl-NL" sz="1400" dirty="0">
                <a:solidFill>
                  <a:srgbClr val="005C6D"/>
                </a:solidFill>
                <a:latin typeface="Museo 300" panose="02000000000000000000" pitchFamily="50" charset="0"/>
              </a:rPr>
              <a:t>Alle deelnemende scholen onderstrepen het belang van het screenen op psychische problemen bij DSH leerlingen</a:t>
            </a:r>
          </a:p>
          <a:p>
            <a:pPr marL="285750" indent="-285750">
              <a:buFont typeface="Arial" panose="020B0604020202020204" pitchFamily="34" charset="0"/>
              <a:buChar char="•"/>
            </a:pPr>
            <a:r>
              <a:rPr lang="nl-NL" sz="1400" dirty="0">
                <a:solidFill>
                  <a:srgbClr val="005C6D"/>
                </a:solidFill>
                <a:latin typeface="Museo 300" panose="02000000000000000000" pitchFamily="50" charset="0"/>
              </a:rPr>
              <a:t>Twee deelnemende scholen/organisaties hebben besloten om de screening van Psywel te implementeren</a:t>
            </a:r>
          </a:p>
        </p:txBody>
      </p:sp>
      <p:pic>
        <p:nvPicPr>
          <p:cNvPr id="1026" name="Picture 2" descr="Locaties - Auris">
            <a:extLst>
              <a:ext uri="{FF2B5EF4-FFF2-40B4-BE49-F238E27FC236}">
                <a16:creationId xmlns:a16="http://schemas.microsoft.com/office/drawing/2014/main" id="{C5D168E4-568F-48CB-9FA0-AC6364D2D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000" y="5651021"/>
            <a:ext cx="1198163"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Vacatures Bestuursbureau Viertaal - deBanenSite.nl">
            <a:extLst>
              <a:ext uri="{FF2B5EF4-FFF2-40B4-BE49-F238E27FC236}">
                <a16:creationId xmlns:a16="http://schemas.microsoft.com/office/drawing/2014/main" id="{5ADB8C54-BBA5-4B15-9BD7-1FCFADD7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000" y="5611107"/>
            <a:ext cx="1795264"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PRESENTATIE KANDIDATEN">
            <a:extLst>
              <a:ext uri="{FF2B5EF4-FFF2-40B4-BE49-F238E27FC236}">
                <a16:creationId xmlns:a16="http://schemas.microsoft.com/office/drawing/2014/main" id="{59F1C3DC-6A3E-41DD-970A-64E823233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000" y="5611107"/>
            <a:ext cx="2226359"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amen sterk in communicatie | Kentalis">
            <a:extLst>
              <a:ext uri="{FF2B5EF4-FFF2-40B4-BE49-F238E27FC236}">
                <a16:creationId xmlns:a16="http://schemas.microsoft.com/office/drawing/2014/main" id="{9CBC2FC9-E43F-42F1-8011-FB9A9A1C0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5669271"/>
            <a:ext cx="1259999" cy="630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0161EAF-6D69-618F-3BBD-75901240F681}"/>
              </a:ext>
            </a:extLst>
          </p:cNvPr>
          <p:cNvPicPr>
            <a:picLocks noChangeAspect="1"/>
          </p:cNvPicPr>
          <p:nvPr/>
        </p:nvPicPr>
        <p:blipFill>
          <a:blip r:embed="rId8"/>
          <a:stretch>
            <a:fillRect/>
          </a:stretch>
        </p:blipFill>
        <p:spPr>
          <a:xfrm>
            <a:off x="10581886" y="2708756"/>
            <a:ext cx="1440488" cy="1440488"/>
          </a:xfrm>
          <a:prstGeom prst="rect">
            <a:avLst/>
          </a:prstGeom>
        </p:spPr>
      </p:pic>
      <p:sp>
        <p:nvSpPr>
          <p:cNvPr id="9" name="Tijdelijke aanduiding voor dianummer 8">
            <a:extLst>
              <a:ext uri="{FF2B5EF4-FFF2-40B4-BE49-F238E27FC236}">
                <a16:creationId xmlns:a16="http://schemas.microsoft.com/office/drawing/2014/main" id="{E515DDD9-2E98-F9FB-EF85-8EBCD3385DA5}"/>
              </a:ext>
            </a:extLst>
          </p:cNvPr>
          <p:cNvSpPr>
            <a:spLocks noGrp="1"/>
          </p:cNvSpPr>
          <p:nvPr>
            <p:ph type="sldNum" sz="quarter" idx="12"/>
          </p:nvPr>
        </p:nvSpPr>
        <p:spPr>
          <a:xfrm>
            <a:off x="9288000" y="6480000"/>
            <a:ext cx="2743200" cy="365125"/>
          </a:xfrm>
        </p:spPr>
        <p:txBody>
          <a:bodyPr/>
          <a:lstStyle/>
          <a:p>
            <a:fld id="{FF4087B3-817A-2649-A012-42E4DDF37DD6}" type="slidenum">
              <a:rPr lang="nl-NL" b="1" smtClean="0">
                <a:solidFill>
                  <a:schemeClr val="bg1"/>
                </a:solidFill>
              </a:rPr>
              <a:t>2</a:t>
            </a:fld>
            <a:endParaRPr lang="nl-NL" b="1" dirty="0">
              <a:solidFill>
                <a:schemeClr val="bg1"/>
              </a:solidFill>
            </a:endParaRPr>
          </a:p>
        </p:txBody>
      </p:sp>
    </p:spTree>
    <p:extLst>
      <p:ext uri="{BB962C8B-B14F-4D97-AF65-F5344CB8AC3E}">
        <p14:creationId xmlns:p14="http://schemas.microsoft.com/office/powerpoint/2010/main" val="20550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8">
            <a:extLst>
              <a:ext uri="{FF2B5EF4-FFF2-40B4-BE49-F238E27FC236}">
                <a16:creationId xmlns:a16="http://schemas.microsoft.com/office/drawing/2014/main" id="{507C9039-B041-FF99-A080-AEA76A1487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676C"/>
                </a:solidFill>
                <a:latin typeface="Museo 300" panose="02000000000000000000" pitchFamily="50" charset="0"/>
                <a:ea typeface="+mn-ea"/>
                <a:cs typeface="Arial" charset="0"/>
              </a:rPr>
              <a:t>Psywel Kentalis: overzicht</a:t>
            </a:r>
          </a:p>
        </p:txBody>
      </p:sp>
      <p:pic>
        <p:nvPicPr>
          <p:cNvPr id="1026" name="Picture 2" descr="Locaties - Auris">
            <a:extLst>
              <a:ext uri="{FF2B5EF4-FFF2-40B4-BE49-F238E27FC236}">
                <a16:creationId xmlns:a16="http://schemas.microsoft.com/office/drawing/2014/main" id="{C5D168E4-568F-48CB-9FA0-AC6364D2D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000" y="5651021"/>
            <a:ext cx="1198163"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Vacatures Bestuursbureau Viertaal - deBanenSite.nl">
            <a:extLst>
              <a:ext uri="{FF2B5EF4-FFF2-40B4-BE49-F238E27FC236}">
                <a16:creationId xmlns:a16="http://schemas.microsoft.com/office/drawing/2014/main" id="{5ADB8C54-BBA5-4B15-9BD7-1FCFADD7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000" y="5611107"/>
            <a:ext cx="1795264"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PRESENTATIE KANDIDATEN">
            <a:extLst>
              <a:ext uri="{FF2B5EF4-FFF2-40B4-BE49-F238E27FC236}">
                <a16:creationId xmlns:a16="http://schemas.microsoft.com/office/drawing/2014/main" id="{59F1C3DC-6A3E-41DD-970A-64E823233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000" y="5611107"/>
            <a:ext cx="2226359"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amen sterk in communicatie | Kentalis">
            <a:extLst>
              <a:ext uri="{FF2B5EF4-FFF2-40B4-BE49-F238E27FC236}">
                <a16:creationId xmlns:a16="http://schemas.microsoft.com/office/drawing/2014/main" id="{9CBC2FC9-E43F-42F1-8011-FB9A9A1C0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5669271"/>
            <a:ext cx="1259999" cy="63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FA4E779-D6B6-AD98-0ED9-9A932169D66C}"/>
              </a:ext>
            </a:extLst>
          </p:cNvPr>
          <p:cNvSpPr txBox="1"/>
          <p:nvPr/>
        </p:nvSpPr>
        <p:spPr>
          <a:xfrm>
            <a:off x="0" y="1350854"/>
            <a:ext cx="10264612" cy="3539428"/>
          </a:xfrm>
          <a:prstGeom prst="rect">
            <a:avLst/>
          </a:prstGeom>
          <a:noFill/>
        </p:spPr>
        <p:txBody>
          <a:bodyPr wrap="square" lIns="91439" tIns="45719" rIns="91439" bIns="45719" rtlCol="0" anchor="t">
            <a:spAutoFit/>
          </a:bodyPr>
          <a:lstStyle/>
          <a:p>
            <a:pPr algn="ctr"/>
            <a:endParaRPr lang="nl-NL" sz="1400" dirty="0">
              <a:solidFill>
                <a:srgbClr val="00676C"/>
              </a:solidFill>
              <a:latin typeface="Museo 300" panose="02000000000000000000" pitchFamily="50" charset="0"/>
              <a:ea typeface="Yu Gothic UI Semibold" panose="020B0700000000000000" pitchFamily="34" charset="-128"/>
            </a:endParaRPr>
          </a:p>
          <a:p>
            <a:pPr indent="2774609"/>
            <a:r>
              <a:rPr lang="nl-NL" sz="1400" dirty="0">
                <a:solidFill>
                  <a:srgbClr val="00676C"/>
                </a:solidFill>
                <a:latin typeface="Museo 300" panose="02000000000000000000" pitchFamily="50" charset="0"/>
                <a:ea typeface="Yu Gothic UI Semibold" panose="020B0700000000000000" pitchFamily="34" charset="-128"/>
              </a:rPr>
              <a:t>DSH kinderen en adolescenten hebben  een verhoogd risico op psychische problemen, </a:t>
            </a:r>
          </a:p>
          <a:p>
            <a:pPr indent="2774609"/>
            <a:r>
              <a:rPr lang="nl-NL" sz="1400" dirty="0">
                <a:solidFill>
                  <a:srgbClr val="00676C"/>
                </a:solidFill>
                <a:latin typeface="Museo 300" panose="02000000000000000000" pitchFamily="50" charset="0"/>
                <a:ea typeface="Yu Gothic UI Semibold"/>
                <a:cs typeface="Calibri"/>
              </a:rPr>
              <a:t>daarom Psywel</a:t>
            </a:r>
            <a:endParaRPr lang="nl-NL" sz="1400" dirty="0">
              <a:solidFill>
                <a:srgbClr val="00676C"/>
              </a:solidFill>
              <a:latin typeface="Museo 300" panose="02000000000000000000" pitchFamily="50" charset="0"/>
              <a:ea typeface="Yu Gothic UI Semibold" panose="020B0700000000000000" pitchFamily="34" charset="-128"/>
              <a:cs typeface="Calibri"/>
            </a:endParaRPr>
          </a:p>
          <a:p>
            <a:pPr algn="ctr"/>
            <a:endParaRPr lang="nl-NL" sz="1400" dirty="0">
              <a:solidFill>
                <a:srgbClr val="00676C"/>
              </a:solidFill>
              <a:latin typeface="Museo 300" panose="02000000000000000000" pitchFamily="50" charset="0"/>
              <a:ea typeface="Yu Gothic UI Semibold" panose="020B0700000000000000" pitchFamily="34" charset="-128"/>
            </a:endParaRP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a:t>
            </a: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a:t>
            </a: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a:t>
            </a: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a:t>
            </a: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Elke twee jaar screening van alle leerlingen  in Kentalis Onderwijs </a:t>
            </a:r>
          </a:p>
          <a:p>
            <a:pPr marL="2774609" lvl="8">
              <a:tabLst>
                <a:tab pos="2774609" algn="l"/>
              </a:tabLst>
            </a:pPr>
            <a:endParaRPr lang="nl-NL" sz="1400" dirty="0">
              <a:solidFill>
                <a:srgbClr val="00676C"/>
              </a:solidFill>
              <a:latin typeface="Museo 300" panose="02000000000000000000" pitchFamily="50" charset="0"/>
              <a:ea typeface="Yu Gothic UI Semibold" panose="020B0700000000000000" pitchFamily="34" charset="-128"/>
            </a:endParaRPr>
          </a:p>
          <a:p>
            <a:pPr marL="2774609" lvl="8">
              <a:tabLst>
                <a:tab pos="2774609" algn="l"/>
              </a:tabLst>
            </a:pPr>
            <a:endParaRPr lang="nl-NL" sz="1400" dirty="0">
              <a:solidFill>
                <a:srgbClr val="00676C"/>
              </a:solidFill>
              <a:latin typeface="Museo 300" panose="02000000000000000000" pitchFamily="50" charset="0"/>
              <a:ea typeface="Yu Gothic UI Semibold" panose="020B0700000000000000" pitchFamily="34" charset="-128"/>
            </a:endParaRP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a:t>
            </a: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a:t>
            </a:r>
          </a:p>
          <a:p>
            <a:pPr marL="2774609" lvl="8">
              <a:tabLst>
                <a:tab pos="2774609" algn="l"/>
              </a:tabLst>
            </a:pPr>
            <a:endParaRPr lang="nl-NL" sz="1400" dirty="0">
              <a:solidFill>
                <a:srgbClr val="00676C"/>
              </a:solidFill>
              <a:latin typeface="Museo 300" panose="02000000000000000000" pitchFamily="50" charset="0"/>
              <a:ea typeface="Yu Gothic UI Semibold" panose="020B0700000000000000" pitchFamily="34" charset="-128"/>
            </a:endParaRPr>
          </a:p>
          <a:p>
            <a:pPr marL="2774609" lvl="8">
              <a:tabLst>
                <a:tab pos="2774609" algn="l"/>
              </a:tabLst>
            </a:pPr>
            <a:endParaRPr lang="nl-NL" sz="1400" dirty="0">
              <a:solidFill>
                <a:srgbClr val="00676C"/>
              </a:solidFill>
              <a:latin typeface="Museo 300" panose="02000000000000000000" pitchFamily="50" charset="0"/>
              <a:ea typeface="Yu Gothic UI Semibold" panose="020B0700000000000000" pitchFamily="34" charset="-128"/>
            </a:endParaRPr>
          </a:p>
          <a:p>
            <a:pPr marL="2774609" lvl="8">
              <a:tabLst>
                <a:tab pos="2774609" algn="l"/>
              </a:tabLst>
            </a:pPr>
            <a:r>
              <a:rPr lang="nl-NL" sz="1400" dirty="0">
                <a:solidFill>
                  <a:srgbClr val="00676C"/>
                </a:solidFill>
                <a:latin typeface="Museo 300" panose="02000000000000000000" pitchFamily="50" charset="0"/>
                <a:ea typeface="Yu Gothic UI Semibold" panose="020B0700000000000000" pitchFamily="34" charset="-128"/>
              </a:rPr>
              <a:t>                                               Eventuele behandeling in Zorg  (bijvoorbeeld Kentalis, GGMD)</a:t>
            </a:r>
          </a:p>
        </p:txBody>
      </p:sp>
      <p:pic>
        <p:nvPicPr>
          <p:cNvPr id="7" name="Afbeelding 6">
            <a:extLst>
              <a:ext uri="{FF2B5EF4-FFF2-40B4-BE49-F238E27FC236}">
                <a16:creationId xmlns:a16="http://schemas.microsoft.com/office/drawing/2014/main" id="{36A0976B-35E1-6559-41E5-D839F77F1BCD}"/>
              </a:ext>
            </a:extLst>
          </p:cNvPr>
          <p:cNvPicPr>
            <a:picLocks noChangeAspect="1"/>
          </p:cNvPicPr>
          <p:nvPr/>
        </p:nvPicPr>
        <p:blipFill>
          <a:blip r:embed="rId8"/>
          <a:stretch>
            <a:fillRect/>
          </a:stretch>
        </p:blipFill>
        <p:spPr>
          <a:xfrm>
            <a:off x="1080000" y="1111138"/>
            <a:ext cx="1260000" cy="1260000"/>
          </a:xfrm>
          <a:prstGeom prst="rect">
            <a:avLst/>
          </a:prstGeom>
        </p:spPr>
      </p:pic>
      <p:pic>
        <p:nvPicPr>
          <p:cNvPr id="9" name="Afbeelding 8" descr="Afbeelding met tekst, teken, buiten&#10;&#10;Automatisch gegenereerde beschrijving">
            <a:extLst>
              <a:ext uri="{FF2B5EF4-FFF2-40B4-BE49-F238E27FC236}">
                <a16:creationId xmlns:a16="http://schemas.microsoft.com/office/drawing/2014/main" id="{64E93934-060D-7651-1021-DFAAD9BEB995}"/>
              </a:ext>
            </a:extLst>
          </p:cNvPr>
          <p:cNvPicPr>
            <a:picLocks noChangeAspect="1"/>
          </p:cNvPicPr>
          <p:nvPr/>
        </p:nvPicPr>
        <p:blipFill>
          <a:blip r:embed="rId9"/>
          <a:stretch>
            <a:fillRect/>
          </a:stretch>
        </p:blipFill>
        <p:spPr>
          <a:xfrm>
            <a:off x="2340000" y="2551138"/>
            <a:ext cx="1260000" cy="1260000"/>
          </a:xfrm>
          <a:prstGeom prst="rect">
            <a:avLst/>
          </a:prstGeom>
        </p:spPr>
      </p:pic>
      <p:pic>
        <p:nvPicPr>
          <p:cNvPr id="10" name="Afbeelding 9" descr="Afbeelding met tekst, teken, buiten&#10;&#10;Automatisch gegenereerde beschrijving">
            <a:extLst>
              <a:ext uri="{FF2B5EF4-FFF2-40B4-BE49-F238E27FC236}">
                <a16:creationId xmlns:a16="http://schemas.microsoft.com/office/drawing/2014/main" id="{3FB823DD-3C9A-88A8-03E6-81C9345AE78B}"/>
              </a:ext>
            </a:extLst>
          </p:cNvPr>
          <p:cNvPicPr>
            <a:picLocks noChangeAspect="1"/>
          </p:cNvPicPr>
          <p:nvPr/>
        </p:nvPicPr>
        <p:blipFill>
          <a:blip r:embed="rId10"/>
          <a:stretch>
            <a:fillRect/>
          </a:stretch>
        </p:blipFill>
        <p:spPr>
          <a:xfrm>
            <a:off x="3600000" y="3991138"/>
            <a:ext cx="1260000" cy="1260000"/>
          </a:xfrm>
          <a:prstGeom prst="rect">
            <a:avLst/>
          </a:prstGeom>
        </p:spPr>
      </p:pic>
      <p:sp>
        <p:nvSpPr>
          <p:cNvPr id="11" name="Tijdelijke aanduiding voor dianummer 10">
            <a:extLst>
              <a:ext uri="{FF2B5EF4-FFF2-40B4-BE49-F238E27FC236}">
                <a16:creationId xmlns:a16="http://schemas.microsoft.com/office/drawing/2014/main" id="{F668E932-0C25-C389-69FB-166CC95953DE}"/>
              </a:ext>
            </a:extLst>
          </p:cNvPr>
          <p:cNvSpPr>
            <a:spLocks noGrp="1"/>
          </p:cNvSpPr>
          <p:nvPr>
            <p:ph type="sldNum" sz="quarter" idx="12"/>
          </p:nvPr>
        </p:nvSpPr>
        <p:spPr/>
        <p:txBody>
          <a:bodyPr/>
          <a:lstStyle/>
          <a:p>
            <a:fld id="{FF4087B3-817A-2649-A012-42E4DDF37DD6}" type="slidenum">
              <a:rPr lang="nl-NL" smtClean="0"/>
              <a:t>3</a:t>
            </a:fld>
            <a:endParaRPr lang="nl-NL"/>
          </a:p>
        </p:txBody>
      </p:sp>
      <p:sp>
        <p:nvSpPr>
          <p:cNvPr id="12" name="Tijdelijke aanduiding voor dianummer 8">
            <a:extLst>
              <a:ext uri="{FF2B5EF4-FFF2-40B4-BE49-F238E27FC236}">
                <a16:creationId xmlns:a16="http://schemas.microsoft.com/office/drawing/2014/main" id="{A60D0246-C8FF-954E-3083-AB5E80FF36C4}"/>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3</a:t>
            </a:fld>
            <a:endParaRPr lang="nl-NL" b="1" dirty="0">
              <a:solidFill>
                <a:schemeClr val="bg1"/>
              </a:solidFill>
            </a:endParaRPr>
          </a:p>
        </p:txBody>
      </p:sp>
    </p:spTree>
    <p:extLst>
      <p:ext uri="{BB962C8B-B14F-4D97-AF65-F5344CB8AC3E}">
        <p14:creationId xmlns:p14="http://schemas.microsoft.com/office/powerpoint/2010/main" val="409347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8">
            <a:extLst>
              <a:ext uri="{FF2B5EF4-FFF2-40B4-BE49-F238E27FC236}">
                <a16:creationId xmlns:a16="http://schemas.microsoft.com/office/drawing/2014/main" id="{507C9039-B041-FF99-A080-AEA76A1487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 b="19967"/>
          <a:stretch/>
        </p:blipFill>
        <p:spPr>
          <a:xfrm>
            <a:off x="-2981" y="0"/>
            <a:ext cx="12194981" cy="6858000"/>
          </a:xfr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676C"/>
                </a:solidFill>
                <a:latin typeface="Museo 300" panose="02000000000000000000" pitchFamily="50" charset="0"/>
                <a:ea typeface="+mn-ea"/>
                <a:cs typeface="Arial" charset="0"/>
              </a:rPr>
              <a:t>Psywel Kentalis: Screening</a:t>
            </a:r>
          </a:p>
        </p:txBody>
      </p:sp>
      <p:pic>
        <p:nvPicPr>
          <p:cNvPr id="1026" name="Picture 2" descr="Locaties - Auris">
            <a:extLst>
              <a:ext uri="{FF2B5EF4-FFF2-40B4-BE49-F238E27FC236}">
                <a16:creationId xmlns:a16="http://schemas.microsoft.com/office/drawing/2014/main" id="{C5D168E4-568F-48CB-9FA0-AC6364D2D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000" y="5651021"/>
            <a:ext cx="1198163"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Vacatures Bestuursbureau Viertaal - deBanenSite.nl">
            <a:extLst>
              <a:ext uri="{FF2B5EF4-FFF2-40B4-BE49-F238E27FC236}">
                <a16:creationId xmlns:a16="http://schemas.microsoft.com/office/drawing/2014/main" id="{5ADB8C54-BBA5-4B15-9BD7-1FCFADD7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000" y="5611107"/>
            <a:ext cx="1795264"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PRESENTATIE KANDIDATEN">
            <a:extLst>
              <a:ext uri="{FF2B5EF4-FFF2-40B4-BE49-F238E27FC236}">
                <a16:creationId xmlns:a16="http://schemas.microsoft.com/office/drawing/2014/main" id="{59F1C3DC-6A3E-41DD-970A-64E823233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000" y="5611107"/>
            <a:ext cx="2226359"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amen sterk in communicatie | Kentalis">
            <a:extLst>
              <a:ext uri="{FF2B5EF4-FFF2-40B4-BE49-F238E27FC236}">
                <a16:creationId xmlns:a16="http://schemas.microsoft.com/office/drawing/2014/main" id="{9CBC2FC9-E43F-42F1-8011-FB9A9A1C0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5669271"/>
            <a:ext cx="1259999" cy="630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F3A3F93-30F5-9B4A-7C87-AAD4DE6D97E2}"/>
              </a:ext>
            </a:extLst>
          </p:cNvPr>
          <p:cNvSpPr txBox="1"/>
          <p:nvPr/>
        </p:nvSpPr>
        <p:spPr>
          <a:xfrm>
            <a:off x="540000" y="1080000"/>
            <a:ext cx="9873911" cy="4259371"/>
          </a:xfrm>
          <a:prstGeom prst="rect">
            <a:avLst/>
          </a:prstGeom>
          <a:noFill/>
        </p:spPr>
        <p:txBody>
          <a:bodyPr wrap="square" rtlCol="0">
            <a:spAutoFit/>
          </a:bodyPr>
          <a:lstStyle/>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Vroege opsporing van psychische problemen vindt plaats door </a:t>
            </a:r>
            <a:r>
              <a:rPr lang="nl-NL" sz="1400" b="1" dirty="0">
                <a:solidFill>
                  <a:srgbClr val="00676C"/>
                </a:solidFill>
                <a:latin typeface="Museo 300" panose="02000000000000000000" pitchFamily="50" charset="0"/>
                <a:ea typeface="Yu Gothic UI Semibold" panose="020B0700000000000000" pitchFamily="34" charset="-128"/>
              </a:rPr>
              <a:t>vroege signalering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met behulp van beproefde, gestandaardiseerde </a:t>
            </a:r>
            <a:r>
              <a:rPr lang="nl-NL" sz="1400" b="1" dirty="0">
                <a:solidFill>
                  <a:srgbClr val="00676C"/>
                </a:solidFill>
                <a:latin typeface="Museo 300" panose="02000000000000000000" pitchFamily="50" charset="0"/>
                <a:ea typeface="Yu Gothic UI Semibold" panose="020B0700000000000000" pitchFamily="34" charset="-128"/>
              </a:rPr>
              <a:t>vragenlijsten</a:t>
            </a:r>
            <a:r>
              <a:rPr lang="nl-NL" sz="1400" dirty="0">
                <a:solidFill>
                  <a:srgbClr val="00676C"/>
                </a:solidFill>
                <a:latin typeface="Museo 300" panose="02000000000000000000" pitchFamily="50" charset="0"/>
                <a:ea typeface="Yu Gothic UI Semibold" panose="020B0700000000000000" pitchFamily="34" charset="-128"/>
              </a:rPr>
              <a:t>.</a:t>
            </a: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Binnen de screening wordt er gekozen voor een ‘</a:t>
            </a:r>
            <a:r>
              <a:rPr lang="nl-NL" sz="1400" b="1" dirty="0" err="1">
                <a:solidFill>
                  <a:srgbClr val="00676C"/>
                </a:solidFill>
                <a:latin typeface="Museo 300" panose="02000000000000000000" pitchFamily="50" charset="0"/>
                <a:ea typeface="Yu Gothic UI Semibold" panose="020B0700000000000000" pitchFamily="34" charset="-128"/>
              </a:rPr>
              <a:t>multi</a:t>
            </a:r>
            <a:r>
              <a:rPr lang="nl-NL" sz="1400" b="1" dirty="0">
                <a:solidFill>
                  <a:srgbClr val="00676C"/>
                </a:solidFill>
                <a:latin typeface="Museo 300" panose="02000000000000000000" pitchFamily="50" charset="0"/>
                <a:ea typeface="Yu Gothic UI Semibold" panose="020B0700000000000000" pitchFamily="34" charset="-128"/>
              </a:rPr>
              <a:t>-informant</a:t>
            </a:r>
            <a:r>
              <a:rPr lang="nl-NL" sz="1400" dirty="0">
                <a:solidFill>
                  <a:srgbClr val="00676C"/>
                </a:solidFill>
                <a:latin typeface="Museo 300" panose="02000000000000000000" pitchFamily="50" charset="0"/>
                <a:ea typeface="Yu Gothic UI Semibold" panose="020B0700000000000000" pitchFamily="34" charset="-128"/>
              </a:rPr>
              <a:t>’ benadering.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Hierbij vullen verschillende informanten vanuit het eigen perspectief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een vragenlijst in over het gedrag van het kind:</a:t>
            </a: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buFontTx/>
              <a:buChar char="-"/>
            </a:pPr>
            <a:r>
              <a:rPr lang="nl-NL" sz="1400" dirty="0">
                <a:solidFill>
                  <a:srgbClr val="00676C"/>
                </a:solidFill>
                <a:latin typeface="Museo 300" panose="02000000000000000000" pitchFamily="50" charset="0"/>
                <a:ea typeface="Yu Gothic UI Semibold" panose="020B0700000000000000" pitchFamily="34" charset="-128"/>
              </a:rPr>
              <a:t>Leerkrachten (de TRF) </a:t>
            </a:r>
          </a:p>
          <a:p>
            <a:pPr marL="0" lvl="2">
              <a:lnSpc>
                <a:spcPct val="150000"/>
              </a:lnSpc>
              <a:buFontTx/>
              <a:buChar char="-"/>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buFontTx/>
              <a:buChar char="-"/>
            </a:pPr>
            <a:r>
              <a:rPr lang="nl-NL" sz="1400" dirty="0">
                <a:solidFill>
                  <a:srgbClr val="00676C"/>
                </a:solidFill>
                <a:latin typeface="Museo 300" panose="02000000000000000000" pitchFamily="50" charset="0"/>
                <a:ea typeface="Yu Gothic UI Semibold" panose="020B0700000000000000" pitchFamily="34" charset="-128"/>
              </a:rPr>
              <a:t>Ouders/verzorgers (de CBCL) </a:t>
            </a: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buFontTx/>
              <a:buChar char="-"/>
            </a:pPr>
            <a:r>
              <a:rPr lang="nl-NL" sz="1400" dirty="0">
                <a:solidFill>
                  <a:srgbClr val="00676C"/>
                </a:solidFill>
                <a:latin typeface="Museo 300" panose="02000000000000000000" pitchFamily="50" charset="0"/>
                <a:ea typeface="Yu Gothic UI Semibold" panose="020B0700000000000000" pitchFamily="34" charset="-128"/>
              </a:rPr>
              <a:t>En vanaf 12 jaar ook het kind zelf (de YSR)</a:t>
            </a: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p:txBody>
      </p:sp>
      <p:pic>
        <p:nvPicPr>
          <p:cNvPr id="6" name="Afbeelding 5" descr="Afbeelding met logo&#10;&#10;Automatisch gegenereerde beschrijving">
            <a:extLst>
              <a:ext uri="{FF2B5EF4-FFF2-40B4-BE49-F238E27FC236}">
                <a16:creationId xmlns:a16="http://schemas.microsoft.com/office/drawing/2014/main" id="{A52058FD-4A66-9E38-861F-E2937AB7BBA9}"/>
              </a:ext>
            </a:extLst>
          </p:cNvPr>
          <p:cNvPicPr>
            <a:picLocks noChangeAspect="1"/>
          </p:cNvPicPr>
          <p:nvPr/>
        </p:nvPicPr>
        <p:blipFill>
          <a:blip r:embed="rId8"/>
          <a:stretch>
            <a:fillRect/>
          </a:stretch>
        </p:blipFill>
        <p:spPr>
          <a:xfrm>
            <a:off x="10212281" y="2931987"/>
            <a:ext cx="1260000" cy="1260000"/>
          </a:xfrm>
          <a:prstGeom prst="rect">
            <a:avLst/>
          </a:prstGeom>
        </p:spPr>
      </p:pic>
      <p:pic>
        <p:nvPicPr>
          <p:cNvPr id="11" name="Afbeelding 10">
            <a:extLst>
              <a:ext uri="{FF2B5EF4-FFF2-40B4-BE49-F238E27FC236}">
                <a16:creationId xmlns:a16="http://schemas.microsoft.com/office/drawing/2014/main" id="{AD2FF5A6-C457-E85A-9032-36A2B27BD64D}"/>
              </a:ext>
            </a:extLst>
          </p:cNvPr>
          <p:cNvPicPr>
            <a:picLocks noChangeAspect="1"/>
          </p:cNvPicPr>
          <p:nvPr/>
        </p:nvPicPr>
        <p:blipFill>
          <a:blip r:embed="rId9"/>
          <a:stretch>
            <a:fillRect/>
          </a:stretch>
        </p:blipFill>
        <p:spPr>
          <a:xfrm>
            <a:off x="8186253" y="2906961"/>
            <a:ext cx="1260000" cy="1260000"/>
          </a:xfrm>
          <a:prstGeom prst="rect">
            <a:avLst/>
          </a:prstGeom>
        </p:spPr>
      </p:pic>
      <p:pic>
        <p:nvPicPr>
          <p:cNvPr id="12" name="Afbeelding 11" descr="Afbeelding met logo&#10;&#10;Automatisch gegenereerde beschrijving">
            <a:extLst>
              <a:ext uri="{FF2B5EF4-FFF2-40B4-BE49-F238E27FC236}">
                <a16:creationId xmlns:a16="http://schemas.microsoft.com/office/drawing/2014/main" id="{C0145DE1-85AE-1884-2219-5070C6C27B81}"/>
              </a:ext>
            </a:extLst>
          </p:cNvPr>
          <p:cNvPicPr>
            <a:picLocks noChangeAspect="1"/>
          </p:cNvPicPr>
          <p:nvPr/>
        </p:nvPicPr>
        <p:blipFill>
          <a:blip r:embed="rId10"/>
          <a:stretch>
            <a:fillRect/>
          </a:stretch>
        </p:blipFill>
        <p:spPr>
          <a:xfrm>
            <a:off x="6160224" y="2931987"/>
            <a:ext cx="1260000" cy="1260000"/>
          </a:xfrm>
          <a:prstGeom prst="rect">
            <a:avLst/>
          </a:prstGeom>
        </p:spPr>
      </p:pic>
      <p:sp>
        <p:nvSpPr>
          <p:cNvPr id="13" name="Tijdelijke aanduiding voor dianummer 12">
            <a:extLst>
              <a:ext uri="{FF2B5EF4-FFF2-40B4-BE49-F238E27FC236}">
                <a16:creationId xmlns:a16="http://schemas.microsoft.com/office/drawing/2014/main" id="{70A65CDD-E3D9-45CB-6FE2-72BA147C018B}"/>
              </a:ext>
            </a:extLst>
          </p:cNvPr>
          <p:cNvSpPr>
            <a:spLocks noGrp="1"/>
          </p:cNvSpPr>
          <p:nvPr>
            <p:ph type="sldNum" sz="quarter" idx="12"/>
          </p:nvPr>
        </p:nvSpPr>
        <p:spPr/>
        <p:txBody>
          <a:bodyPr/>
          <a:lstStyle/>
          <a:p>
            <a:fld id="{FF4087B3-817A-2649-A012-42E4DDF37DD6}" type="slidenum">
              <a:rPr lang="nl-NL" smtClean="0"/>
              <a:t>4</a:t>
            </a:fld>
            <a:endParaRPr lang="nl-NL"/>
          </a:p>
        </p:txBody>
      </p:sp>
      <p:sp>
        <p:nvSpPr>
          <p:cNvPr id="14" name="Tijdelijke aanduiding voor dianummer 8">
            <a:extLst>
              <a:ext uri="{FF2B5EF4-FFF2-40B4-BE49-F238E27FC236}">
                <a16:creationId xmlns:a16="http://schemas.microsoft.com/office/drawing/2014/main" id="{BDEA369D-F0D1-F340-A4E5-988BE2F98B58}"/>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4</a:t>
            </a:fld>
            <a:endParaRPr lang="nl-NL" b="1" dirty="0">
              <a:solidFill>
                <a:schemeClr val="bg1"/>
              </a:solidFill>
            </a:endParaRPr>
          </a:p>
        </p:txBody>
      </p:sp>
    </p:spTree>
    <p:extLst>
      <p:ext uri="{BB962C8B-B14F-4D97-AF65-F5344CB8AC3E}">
        <p14:creationId xmlns:p14="http://schemas.microsoft.com/office/powerpoint/2010/main" val="94301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8">
            <a:extLst>
              <a:ext uri="{FF2B5EF4-FFF2-40B4-BE49-F238E27FC236}">
                <a16:creationId xmlns:a16="http://schemas.microsoft.com/office/drawing/2014/main" id="{507C9039-B041-FF99-A080-AEA76A1487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676C"/>
                </a:solidFill>
                <a:latin typeface="Museo 300" panose="02000000000000000000" pitchFamily="50" charset="0"/>
                <a:ea typeface="+mn-ea"/>
                <a:cs typeface="Arial" charset="0"/>
              </a:rPr>
              <a:t>Psywel Screening uitkomst?</a:t>
            </a:r>
          </a:p>
        </p:txBody>
      </p:sp>
      <p:pic>
        <p:nvPicPr>
          <p:cNvPr id="1026" name="Picture 2" descr="Locaties - Auris">
            <a:extLst>
              <a:ext uri="{FF2B5EF4-FFF2-40B4-BE49-F238E27FC236}">
                <a16:creationId xmlns:a16="http://schemas.microsoft.com/office/drawing/2014/main" id="{C5D168E4-568F-48CB-9FA0-AC6364D2D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000" y="5651021"/>
            <a:ext cx="1198163"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Vacatures Bestuursbureau Viertaal - deBanenSite.nl">
            <a:extLst>
              <a:ext uri="{FF2B5EF4-FFF2-40B4-BE49-F238E27FC236}">
                <a16:creationId xmlns:a16="http://schemas.microsoft.com/office/drawing/2014/main" id="{5ADB8C54-BBA5-4B15-9BD7-1FCFADD7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000" y="5611107"/>
            <a:ext cx="1795264"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PRESENTATIE KANDIDATEN">
            <a:extLst>
              <a:ext uri="{FF2B5EF4-FFF2-40B4-BE49-F238E27FC236}">
                <a16:creationId xmlns:a16="http://schemas.microsoft.com/office/drawing/2014/main" id="{59F1C3DC-6A3E-41DD-970A-64E823233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000" y="5611107"/>
            <a:ext cx="2226359"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amen sterk in communicatie | Kentalis">
            <a:extLst>
              <a:ext uri="{FF2B5EF4-FFF2-40B4-BE49-F238E27FC236}">
                <a16:creationId xmlns:a16="http://schemas.microsoft.com/office/drawing/2014/main" id="{9CBC2FC9-E43F-42F1-8011-FB9A9A1C0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5669271"/>
            <a:ext cx="1259999" cy="63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C546AB4E-E6CF-0CBB-2A6E-C8826AB698B0}"/>
              </a:ext>
            </a:extLst>
          </p:cNvPr>
          <p:cNvSpPr txBox="1"/>
          <p:nvPr/>
        </p:nvSpPr>
        <p:spPr>
          <a:xfrm>
            <a:off x="540000" y="1080000"/>
            <a:ext cx="9873911" cy="3289875"/>
          </a:xfrm>
          <a:prstGeom prst="rect">
            <a:avLst/>
          </a:prstGeom>
          <a:noFill/>
        </p:spPr>
        <p:txBody>
          <a:bodyPr wrap="square" rtlCol="0">
            <a:spAutoFit/>
          </a:bodyPr>
          <a:lstStyle/>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Als een leerling op minimaal één van de vragenlijsten boven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een (sub)klinisch afkappunt op één van de schalen scoort,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is deze leerling ‘Niet Pluis’.</a:t>
            </a: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			Bij deze ‘Niet Pluis’ leerlingen wordt een adviesgesprek gehouden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			met ouders en school. Hierin wordt de inhoud van de screening </a:t>
            </a:r>
          </a:p>
          <a:p>
            <a:pPr marL="0" lvl="2">
              <a:lnSpc>
                <a:spcPct val="150000"/>
              </a:lnSpc>
            </a:pPr>
            <a:r>
              <a:rPr lang="nl-NL" sz="1400" dirty="0">
                <a:solidFill>
                  <a:srgbClr val="00676C"/>
                </a:solidFill>
                <a:latin typeface="Museo 300" panose="02000000000000000000" pitchFamily="50" charset="0"/>
                <a:ea typeface="Yu Gothic UI Semibold" panose="020B0700000000000000" pitchFamily="34" charset="-128"/>
              </a:rPr>
              <a:t>			besproken en overlegd welk vervolg passend is.</a:t>
            </a:r>
          </a:p>
          <a:p>
            <a:pPr marL="0" lvl="2">
              <a:lnSpc>
                <a:spcPct val="150000"/>
              </a:lnSpc>
            </a:pPr>
            <a:endParaRPr lang="nl-NL" sz="1400" dirty="0">
              <a:solidFill>
                <a:srgbClr val="00676C"/>
              </a:solidFill>
              <a:latin typeface="Museo 300" panose="02000000000000000000" pitchFamily="50" charset="0"/>
              <a:ea typeface="Yu Gothic UI Semibold" panose="020B0700000000000000" pitchFamily="34" charset="-128"/>
            </a:endParaRPr>
          </a:p>
        </p:txBody>
      </p:sp>
      <p:pic>
        <p:nvPicPr>
          <p:cNvPr id="7" name="Afbeelding 6" descr="Afbeelding met logo&#10;&#10;Automatisch gegenereerde beschrijving">
            <a:extLst>
              <a:ext uri="{FF2B5EF4-FFF2-40B4-BE49-F238E27FC236}">
                <a16:creationId xmlns:a16="http://schemas.microsoft.com/office/drawing/2014/main" id="{EEEBE089-DB8A-AE3F-FC09-99FFDCBF4596}"/>
              </a:ext>
            </a:extLst>
          </p:cNvPr>
          <p:cNvPicPr>
            <a:picLocks noChangeAspect="1"/>
          </p:cNvPicPr>
          <p:nvPr/>
        </p:nvPicPr>
        <p:blipFill>
          <a:blip r:embed="rId8"/>
          <a:stretch>
            <a:fillRect/>
          </a:stretch>
        </p:blipFill>
        <p:spPr>
          <a:xfrm>
            <a:off x="6821068" y="967104"/>
            <a:ext cx="1260000" cy="1260000"/>
          </a:xfrm>
          <a:prstGeom prst="rect">
            <a:avLst/>
          </a:prstGeom>
        </p:spPr>
      </p:pic>
      <p:pic>
        <p:nvPicPr>
          <p:cNvPr id="9" name="Afbeelding 8" descr="Afbeelding met logo&#10;&#10;Automatisch gegenereerde beschrijving">
            <a:extLst>
              <a:ext uri="{FF2B5EF4-FFF2-40B4-BE49-F238E27FC236}">
                <a16:creationId xmlns:a16="http://schemas.microsoft.com/office/drawing/2014/main" id="{701AA17D-92B9-DDE0-9514-87486CDBC41C}"/>
              </a:ext>
            </a:extLst>
          </p:cNvPr>
          <p:cNvPicPr>
            <a:picLocks noChangeAspect="1"/>
          </p:cNvPicPr>
          <p:nvPr/>
        </p:nvPicPr>
        <p:blipFill>
          <a:blip r:embed="rId9"/>
          <a:stretch>
            <a:fillRect/>
          </a:stretch>
        </p:blipFill>
        <p:spPr>
          <a:xfrm>
            <a:off x="1148089" y="2955984"/>
            <a:ext cx="1260000" cy="1260000"/>
          </a:xfrm>
          <a:prstGeom prst="rect">
            <a:avLst/>
          </a:prstGeom>
        </p:spPr>
      </p:pic>
      <p:sp>
        <p:nvSpPr>
          <p:cNvPr id="10" name="Tijdelijke aanduiding voor dianummer 9">
            <a:extLst>
              <a:ext uri="{FF2B5EF4-FFF2-40B4-BE49-F238E27FC236}">
                <a16:creationId xmlns:a16="http://schemas.microsoft.com/office/drawing/2014/main" id="{C7CC47AC-037C-9192-D9CD-0F9CF229E9D9}"/>
              </a:ext>
            </a:extLst>
          </p:cNvPr>
          <p:cNvSpPr>
            <a:spLocks noGrp="1"/>
          </p:cNvSpPr>
          <p:nvPr>
            <p:ph type="sldNum" sz="quarter" idx="12"/>
          </p:nvPr>
        </p:nvSpPr>
        <p:spPr/>
        <p:txBody>
          <a:bodyPr/>
          <a:lstStyle/>
          <a:p>
            <a:fld id="{FF4087B3-817A-2649-A012-42E4DDF37DD6}" type="slidenum">
              <a:rPr lang="nl-NL" smtClean="0"/>
              <a:t>5</a:t>
            </a:fld>
            <a:endParaRPr lang="nl-NL"/>
          </a:p>
        </p:txBody>
      </p:sp>
      <p:sp>
        <p:nvSpPr>
          <p:cNvPr id="13" name="Tijdelijke aanduiding voor dianummer 8">
            <a:extLst>
              <a:ext uri="{FF2B5EF4-FFF2-40B4-BE49-F238E27FC236}">
                <a16:creationId xmlns:a16="http://schemas.microsoft.com/office/drawing/2014/main" id="{2F8D85EE-0ECF-0071-47EE-E64C608DC16B}"/>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5</a:t>
            </a:fld>
            <a:endParaRPr lang="nl-NL" b="1" dirty="0">
              <a:solidFill>
                <a:schemeClr val="bg1"/>
              </a:solidFill>
            </a:endParaRPr>
          </a:p>
        </p:txBody>
      </p:sp>
    </p:spTree>
    <p:extLst>
      <p:ext uri="{BB962C8B-B14F-4D97-AF65-F5344CB8AC3E}">
        <p14:creationId xmlns:p14="http://schemas.microsoft.com/office/powerpoint/2010/main" val="215131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8">
            <a:extLst>
              <a:ext uri="{FF2B5EF4-FFF2-40B4-BE49-F238E27FC236}">
                <a16:creationId xmlns:a16="http://schemas.microsoft.com/office/drawing/2014/main" id="{507C9039-B041-FF99-A080-AEA76A1487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676C"/>
                </a:solidFill>
                <a:latin typeface="Museo 300" panose="02000000000000000000" pitchFamily="50" charset="0"/>
                <a:ea typeface="+mn-ea"/>
                <a:cs typeface="Arial" charset="0"/>
              </a:rPr>
              <a:t>Project Delen Screening Psywel</a:t>
            </a:r>
          </a:p>
        </p:txBody>
      </p:sp>
      <p:sp>
        <p:nvSpPr>
          <p:cNvPr id="6" name="Tekstvak 5">
            <a:extLst>
              <a:ext uri="{FF2B5EF4-FFF2-40B4-BE49-F238E27FC236}">
                <a16:creationId xmlns:a16="http://schemas.microsoft.com/office/drawing/2014/main" id="{E87128BC-EB71-4778-9067-0AA0AA372B1F}"/>
              </a:ext>
            </a:extLst>
          </p:cNvPr>
          <p:cNvSpPr txBox="1"/>
          <p:nvPr/>
        </p:nvSpPr>
        <p:spPr>
          <a:xfrm>
            <a:off x="540000" y="1080000"/>
            <a:ext cx="9873911" cy="3754874"/>
          </a:xfrm>
          <a:prstGeom prst="rect">
            <a:avLst/>
          </a:prstGeom>
          <a:noFill/>
        </p:spPr>
        <p:txBody>
          <a:bodyPr wrap="square" rtlCol="0">
            <a:spAutoFit/>
          </a:bodyPr>
          <a:lstStyle/>
          <a:p>
            <a:r>
              <a:rPr lang="nl-NL" sz="1400" b="1" dirty="0">
                <a:solidFill>
                  <a:srgbClr val="005C6D"/>
                </a:solidFill>
                <a:latin typeface="Museo 300" panose="02000000000000000000" pitchFamily="50" charset="0"/>
              </a:rPr>
              <a:t>Doel </a:t>
            </a:r>
          </a:p>
          <a:p>
            <a:r>
              <a:rPr lang="nl-NL" sz="1400" dirty="0">
                <a:solidFill>
                  <a:srgbClr val="005C6D"/>
                </a:solidFill>
                <a:latin typeface="Museo 300" panose="02000000000000000000" pitchFamily="50" charset="0"/>
              </a:rPr>
              <a:t>Andere onderwijsorganisaties kennis laten maken met de screening van Psywel van Kentalis. Het doel van de screening zelf is om psychische problemen bij dove en slechthorende (DSH) leerlingen zo vroeg mogelijk op te sporen. Bij deze screening wordt elke twee jaar vanuit school gekeken naar eventuele psychische problemen bij DSH leerlingen. Onderdeel van deze screening is de afname van een aantal gedragsvragenlijsten (de CBCL (ouders), de TRF (de leerkracht) en YSR (de leerling zelf)).</a:t>
            </a:r>
          </a:p>
          <a:p>
            <a:endParaRPr lang="nl-NL" sz="1400" dirty="0">
              <a:solidFill>
                <a:srgbClr val="005C6D"/>
              </a:solidFill>
              <a:latin typeface="Museo 300" panose="02000000000000000000" pitchFamily="50" charset="0"/>
            </a:endParaRPr>
          </a:p>
          <a:p>
            <a:r>
              <a:rPr lang="nl-NL" sz="1400" b="1" dirty="0">
                <a:solidFill>
                  <a:srgbClr val="005C6D"/>
                </a:solidFill>
                <a:latin typeface="Museo 300" panose="02000000000000000000" pitchFamily="50" charset="0"/>
              </a:rPr>
              <a:t>Deelnemende onderwijsorganisaties</a:t>
            </a:r>
          </a:p>
          <a:p>
            <a:r>
              <a:rPr lang="nl-NL" sz="1400" dirty="0">
                <a:solidFill>
                  <a:srgbClr val="005C6D"/>
                </a:solidFill>
                <a:latin typeface="Museo 300" panose="02000000000000000000" pitchFamily="50" charset="0"/>
              </a:rPr>
              <a:t>Viertaal, Auris en Vitus-Zuid</a:t>
            </a:r>
          </a:p>
          <a:p>
            <a:endParaRPr lang="nl-NL" sz="1400" dirty="0">
              <a:solidFill>
                <a:srgbClr val="005C6D"/>
              </a:solidFill>
              <a:latin typeface="Museo 300" panose="02000000000000000000" pitchFamily="50" charset="0"/>
            </a:endParaRPr>
          </a:p>
          <a:p>
            <a:r>
              <a:rPr lang="nl-NL" sz="1400" b="1" dirty="0">
                <a:solidFill>
                  <a:srgbClr val="005C6D"/>
                </a:solidFill>
                <a:latin typeface="Museo 300" panose="02000000000000000000" pitchFamily="50" charset="0"/>
              </a:rPr>
              <a:t>Methode</a:t>
            </a:r>
          </a:p>
          <a:p>
            <a:r>
              <a:rPr lang="nl-NL" sz="1400" dirty="0">
                <a:solidFill>
                  <a:srgbClr val="005C6D"/>
                </a:solidFill>
                <a:latin typeface="Museo 300" panose="02000000000000000000" pitchFamily="50" charset="0"/>
              </a:rPr>
              <a:t>Pilots begeleid door gedragskundigen Kentalis uit Zorg en Onderwijs. Bij scholen van twee organisaties is de screening uitgeprobeerd. Bij een aantal scholen van de derde organisatie zijn voornamelijk gesprekken over de implementatie van de screening gevoerd (deze organisatie had al ervaringen met Psywel). Bij één van deze organisaties is de screening (op verzoek van deze organisatie) ook uitgevoerd bij adolescenten met een taalontwikkelingsstoornis (TOS). Ook adolescenten met TOS hebben een verhoogd risico op psychische problemen. Dit deel van de pilot is uitgevoerd in nauwe samenwerking met Kentalis Zorgprogrammering TOS en Kentalis AC Amsterdam.</a:t>
            </a:r>
          </a:p>
        </p:txBody>
      </p:sp>
      <p:pic>
        <p:nvPicPr>
          <p:cNvPr id="1026" name="Picture 2" descr="Locaties - Auris">
            <a:extLst>
              <a:ext uri="{FF2B5EF4-FFF2-40B4-BE49-F238E27FC236}">
                <a16:creationId xmlns:a16="http://schemas.microsoft.com/office/drawing/2014/main" id="{C5D168E4-568F-48CB-9FA0-AC6364D2D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000" y="5651021"/>
            <a:ext cx="1198163"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Vacatures Bestuursbureau Viertaal - deBanenSite.nl">
            <a:extLst>
              <a:ext uri="{FF2B5EF4-FFF2-40B4-BE49-F238E27FC236}">
                <a16:creationId xmlns:a16="http://schemas.microsoft.com/office/drawing/2014/main" id="{5ADB8C54-BBA5-4B15-9BD7-1FCFADD7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000" y="5611107"/>
            <a:ext cx="1795264"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PRESENTATIE KANDIDATEN">
            <a:extLst>
              <a:ext uri="{FF2B5EF4-FFF2-40B4-BE49-F238E27FC236}">
                <a16:creationId xmlns:a16="http://schemas.microsoft.com/office/drawing/2014/main" id="{59F1C3DC-6A3E-41DD-970A-64E823233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000" y="5611107"/>
            <a:ext cx="2226359" cy="63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Samen sterk in communicatie | Kentalis">
            <a:extLst>
              <a:ext uri="{FF2B5EF4-FFF2-40B4-BE49-F238E27FC236}">
                <a16:creationId xmlns:a16="http://schemas.microsoft.com/office/drawing/2014/main" id="{9CBC2FC9-E43F-42F1-8011-FB9A9A1C0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 y="5669271"/>
            <a:ext cx="1259999" cy="630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0161EAF-6D69-618F-3BBD-75901240F681}"/>
              </a:ext>
            </a:extLst>
          </p:cNvPr>
          <p:cNvPicPr>
            <a:picLocks noChangeAspect="1"/>
          </p:cNvPicPr>
          <p:nvPr/>
        </p:nvPicPr>
        <p:blipFill>
          <a:blip r:embed="rId8"/>
          <a:stretch>
            <a:fillRect/>
          </a:stretch>
        </p:blipFill>
        <p:spPr>
          <a:xfrm>
            <a:off x="10581886" y="2708756"/>
            <a:ext cx="1440488" cy="1440488"/>
          </a:xfrm>
          <a:prstGeom prst="rect">
            <a:avLst/>
          </a:prstGeom>
        </p:spPr>
      </p:pic>
      <p:sp>
        <p:nvSpPr>
          <p:cNvPr id="4" name="Tijdelijke aanduiding voor dianummer 3">
            <a:extLst>
              <a:ext uri="{FF2B5EF4-FFF2-40B4-BE49-F238E27FC236}">
                <a16:creationId xmlns:a16="http://schemas.microsoft.com/office/drawing/2014/main" id="{276305D4-AA11-4AF5-8652-2D328283FF82}"/>
              </a:ext>
            </a:extLst>
          </p:cNvPr>
          <p:cNvSpPr>
            <a:spLocks noGrp="1"/>
          </p:cNvSpPr>
          <p:nvPr>
            <p:ph type="sldNum" sz="quarter" idx="12"/>
          </p:nvPr>
        </p:nvSpPr>
        <p:spPr/>
        <p:txBody>
          <a:bodyPr/>
          <a:lstStyle/>
          <a:p>
            <a:fld id="{FF4087B3-817A-2649-A012-42E4DDF37DD6}" type="slidenum">
              <a:rPr lang="nl-NL" smtClean="0"/>
              <a:t>6</a:t>
            </a:fld>
            <a:endParaRPr lang="nl-NL"/>
          </a:p>
        </p:txBody>
      </p:sp>
      <p:sp>
        <p:nvSpPr>
          <p:cNvPr id="7" name="Tijdelijke aanduiding voor dianummer 8">
            <a:extLst>
              <a:ext uri="{FF2B5EF4-FFF2-40B4-BE49-F238E27FC236}">
                <a16:creationId xmlns:a16="http://schemas.microsoft.com/office/drawing/2014/main" id="{2BF3FB8D-62D8-908D-B1F0-0D995172A742}"/>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6</a:t>
            </a:fld>
            <a:endParaRPr lang="nl-NL" b="1" dirty="0">
              <a:solidFill>
                <a:schemeClr val="bg1"/>
              </a:solidFill>
            </a:endParaRPr>
          </a:p>
        </p:txBody>
      </p:sp>
    </p:spTree>
    <p:extLst>
      <p:ext uri="{BB962C8B-B14F-4D97-AF65-F5344CB8AC3E}">
        <p14:creationId xmlns:p14="http://schemas.microsoft.com/office/powerpoint/2010/main" val="367315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8">
            <a:extLst>
              <a:ext uri="{FF2B5EF4-FFF2-40B4-BE49-F238E27FC236}">
                <a16:creationId xmlns:a16="http://schemas.microsoft.com/office/drawing/2014/main" id="{8116223E-D5EE-38EB-CE02-FF5BE5EBF8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5C6D"/>
                </a:solidFill>
                <a:latin typeface="Museo 300" panose="02000000000000000000" pitchFamily="50" charset="0"/>
                <a:ea typeface="+mn-ea"/>
                <a:cs typeface="Arial" charset="0"/>
              </a:rPr>
              <a:t>Project Delen Screening Psywel</a:t>
            </a:r>
          </a:p>
        </p:txBody>
      </p:sp>
      <p:sp>
        <p:nvSpPr>
          <p:cNvPr id="3" name="Rechthoek 2">
            <a:extLst>
              <a:ext uri="{FF2B5EF4-FFF2-40B4-BE49-F238E27FC236}">
                <a16:creationId xmlns:a16="http://schemas.microsoft.com/office/drawing/2014/main" id="{85146D42-7B41-41CE-95D6-0B50ED9D67C8}"/>
              </a:ext>
            </a:extLst>
          </p:cNvPr>
          <p:cNvSpPr/>
          <p:nvPr/>
        </p:nvSpPr>
        <p:spPr>
          <a:xfrm>
            <a:off x="354986" y="1897203"/>
            <a:ext cx="1483565"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7" name="Tekstvak 6">
            <a:extLst>
              <a:ext uri="{FF2B5EF4-FFF2-40B4-BE49-F238E27FC236}">
                <a16:creationId xmlns:a16="http://schemas.microsoft.com/office/drawing/2014/main" id="{F5C59D90-7B81-44EE-9DDE-06BA0366EADA}"/>
              </a:ext>
            </a:extLst>
          </p:cNvPr>
          <p:cNvSpPr txBox="1"/>
          <p:nvPr/>
        </p:nvSpPr>
        <p:spPr>
          <a:xfrm>
            <a:off x="354984" y="2141721"/>
            <a:ext cx="1483567" cy="261610"/>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SO-school</a:t>
            </a:r>
          </a:p>
        </p:txBody>
      </p:sp>
      <p:cxnSp>
        <p:nvCxnSpPr>
          <p:cNvPr id="20" name="Rechte verbindingslijn met pijl 19">
            <a:extLst>
              <a:ext uri="{FF2B5EF4-FFF2-40B4-BE49-F238E27FC236}">
                <a16:creationId xmlns:a16="http://schemas.microsoft.com/office/drawing/2014/main" id="{C531652C-8D72-4FD5-87B6-8CF73DF80D03}"/>
              </a:ext>
            </a:extLst>
          </p:cNvPr>
          <p:cNvCxnSpPr>
            <a:cxnSpLocks/>
          </p:cNvCxnSpPr>
          <p:nvPr/>
        </p:nvCxnSpPr>
        <p:spPr>
          <a:xfrm>
            <a:off x="2035323" y="226325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B1FDE813-5078-4F04-86D8-7743C8EB3B99}"/>
              </a:ext>
            </a:extLst>
          </p:cNvPr>
          <p:cNvSpPr txBox="1"/>
          <p:nvPr/>
        </p:nvSpPr>
        <p:spPr>
          <a:xfrm>
            <a:off x="2923643" y="2042543"/>
            <a:ext cx="1690444" cy="430887"/>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22 ouders benaderd,</a:t>
            </a:r>
          </a:p>
          <a:p>
            <a:pPr algn="ctr"/>
            <a:r>
              <a:rPr lang="nl-NL" sz="1100" dirty="0">
                <a:solidFill>
                  <a:srgbClr val="005C6D"/>
                </a:solidFill>
                <a:latin typeface="Museo 300" panose="02000000000000000000" pitchFamily="50" charset="0"/>
              </a:rPr>
              <a:t>5 leerlingen gescreend</a:t>
            </a:r>
          </a:p>
        </p:txBody>
      </p:sp>
      <p:sp>
        <p:nvSpPr>
          <p:cNvPr id="24" name="Rechthoek 23">
            <a:extLst>
              <a:ext uri="{FF2B5EF4-FFF2-40B4-BE49-F238E27FC236}">
                <a16:creationId xmlns:a16="http://schemas.microsoft.com/office/drawing/2014/main" id="{7116BA43-B4E2-4AB6-8095-D79D5333F1FC}"/>
              </a:ext>
            </a:extLst>
          </p:cNvPr>
          <p:cNvSpPr/>
          <p:nvPr/>
        </p:nvSpPr>
        <p:spPr>
          <a:xfrm>
            <a:off x="2910453" y="1925468"/>
            <a:ext cx="1703634"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4" name="Tekstvak 3">
            <a:extLst>
              <a:ext uri="{FF2B5EF4-FFF2-40B4-BE49-F238E27FC236}">
                <a16:creationId xmlns:a16="http://schemas.microsoft.com/office/drawing/2014/main" id="{A91C7EB3-AAB2-48A2-A80D-F6825DA41C76}"/>
              </a:ext>
            </a:extLst>
          </p:cNvPr>
          <p:cNvSpPr txBox="1"/>
          <p:nvPr/>
        </p:nvSpPr>
        <p:spPr>
          <a:xfrm>
            <a:off x="2042068" y="1957361"/>
            <a:ext cx="606256" cy="261610"/>
          </a:xfrm>
          <a:prstGeom prst="rect">
            <a:avLst/>
          </a:prstGeom>
          <a:noFill/>
        </p:spPr>
        <p:txBody>
          <a:bodyPr wrap="none" rtlCol="0">
            <a:spAutoFit/>
          </a:bodyPr>
          <a:lstStyle/>
          <a:p>
            <a:r>
              <a:rPr lang="nl-NL" sz="1100" dirty="0">
                <a:solidFill>
                  <a:srgbClr val="005C6D"/>
                </a:solidFill>
                <a:latin typeface="Museo 300" panose="02000000000000000000" pitchFamily="50" charset="0"/>
              </a:rPr>
              <a:t>Jaar-1</a:t>
            </a:r>
          </a:p>
        </p:txBody>
      </p:sp>
      <p:sp>
        <p:nvSpPr>
          <p:cNvPr id="25" name="Tekstvak 24">
            <a:extLst>
              <a:ext uri="{FF2B5EF4-FFF2-40B4-BE49-F238E27FC236}">
                <a16:creationId xmlns:a16="http://schemas.microsoft.com/office/drawing/2014/main" id="{5D645E29-445B-4DA0-8F3C-98C780C62C9E}"/>
              </a:ext>
            </a:extLst>
          </p:cNvPr>
          <p:cNvSpPr txBox="1"/>
          <p:nvPr/>
        </p:nvSpPr>
        <p:spPr>
          <a:xfrm>
            <a:off x="2910453" y="2988803"/>
            <a:ext cx="1703635" cy="430887"/>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12 ouders benaderd,</a:t>
            </a:r>
          </a:p>
          <a:p>
            <a:pPr algn="ctr"/>
            <a:r>
              <a:rPr lang="nl-NL" sz="1100" dirty="0">
                <a:solidFill>
                  <a:srgbClr val="005C6D"/>
                </a:solidFill>
                <a:latin typeface="Museo 300" panose="02000000000000000000" pitchFamily="50" charset="0"/>
              </a:rPr>
              <a:t>8 leerlingen gescreend</a:t>
            </a:r>
          </a:p>
        </p:txBody>
      </p:sp>
      <p:sp>
        <p:nvSpPr>
          <p:cNvPr id="26" name="Rechthoek 25">
            <a:extLst>
              <a:ext uri="{FF2B5EF4-FFF2-40B4-BE49-F238E27FC236}">
                <a16:creationId xmlns:a16="http://schemas.microsoft.com/office/drawing/2014/main" id="{76523DBF-872A-452D-A88E-0013AF637292}"/>
              </a:ext>
            </a:extLst>
          </p:cNvPr>
          <p:cNvSpPr/>
          <p:nvPr/>
        </p:nvSpPr>
        <p:spPr>
          <a:xfrm>
            <a:off x="2910453" y="2863487"/>
            <a:ext cx="1703634"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cxnSp>
        <p:nvCxnSpPr>
          <p:cNvPr id="31" name="Rechte verbindingslijn met pijl 30">
            <a:extLst>
              <a:ext uri="{FF2B5EF4-FFF2-40B4-BE49-F238E27FC236}">
                <a16:creationId xmlns:a16="http://schemas.microsoft.com/office/drawing/2014/main" id="{DC1F3844-EC23-449F-9363-E04CCF353171}"/>
              </a:ext>
            </a:extLst>
          </p:cNvPr>
          <p:cNvCxnSpPr>
            <a:cxnSpLocks/>
          </p:cNvCxnSpPr>
          <p:nvPr/>
        </p:nvCxnSpPr>
        <p:spPr>
          <a:xfrm>
            <a:off x="2035323" y="319797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DD92516D-822A-4474-B6E5-91CD3815425D}"/>
              </a:ext>
            </a:extLst>
          </p:cNvPr>
          <p:cNvSpPr txBox="1"/>
          <p:nvPr/>
        </p:nvSpPr>
        <p:spPr>
          <a:xfrm>
            <a:off x="2031908" y="2892081"/>
            <a:ext cx="619080" cy="261610"/>
          </a:xfrm>
          <a:prstGeom prst="rect">
            <a:avLst/>
          </a:prstGeom>
          <a:noFill/>
        </p:spPr>
        <p:txBody>
          <a:bodyPr wrap="none" rtlCol="0">
            <a:spAutoFit/>
          </a:bodyPr>
          <a:lstStyle/>
          <a:p>
            <a:r>
              <a:rPr lang="nl-NL" sz="1100" dirty="0">
                <a:solidFill>
                  <a:srgbClr val="005C6D"/>
                </a:solidFill>
                <a:latin typeface="Museo 300" panose="02000000000000000000" pitchFamily="50" charset="0"/>
              </a:rPr>
              <a:t>Jaar-2</a:t>
            </a:r>
          </a:p>
        </p:txBody>
      </p:sp>
      <p:cxnSp>
        <p:nvCxnSpPr>
          <p:cNvPr id="34" name="Rechte verbindingslijn met pijl 33">
            <a:extLst>
              <a:ext uri="{FF2B5EF4-FFF2-40B4-BE49-F238E27FC236}">
                <a16:creationId xmlns:a16="http://schemas.microsoft.com/office/drawing/2014/main" id="{B536990D-A8C7-4D93-8590-AF17F97DFCA3}"/>
              </a:ext>
            </a:extLst>
          </p:cNvPr>
          <p:cNvCxnSpPr>
            <a:cxnSpLocks/>
          </p:cNvCxnSpPr>
          <p:nvPr/>
        </p:nvCxnSpPr>
        <p:spPr>
          <a:xfrm>
            <a:off x="4798843" y="226325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FB455B0C-26C3-4FD1-AAE4-A069B913F564}"/>
              </a:ext>
            </a:extLst>
          </p:cNvPr>
          <p:cNvCxnSpPr>
            <a:cxnSpLocks/>
          </p:cNvCxnSpPr>
          <p:nvPr/>
        </p:nvCxnSpPr>
        <p:spPr>
          <a:xfrm>
            <a:off x="4798843" y="319797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917C7ED0-44BB-4676-8F98-02AA52325DDD}"/>
              </a:ext>
            </a:extLst>
          </p:cNvPr>
          <p:cNvSpPr txBox="1"/>
          <p:nvPr/>
        </p:nvSpPr>
        <p:spPr>
          <a:xfrm>
            <a:off x="5707483" y="2133983"/>
            <a:ext cx="1690444" cy="261610"/>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2 leerlingen niet pluis</a:t>
            </a:r>
          </a:p>
        </p:txBody>
      </p:sp>
      <p:sp>
        <p:nvSpPr>
          <p:cNvPr id="37" name="Rechthoek 36">
            <a:extLst>
              <a:ext uri="{FF2B5EF4-FFF2-40B4-BE49-F238E27FC236}">
                <a16:creationId xmlns:a16="http://schemas.microsoft.com/office/drawing/2014/main" id="{11562C97-872A-44D4-8829-023BBB911EDB}"/>
              </a:ext>
            </a:extLst>
          </p:cNvPr>
          <p:cNvSpPr/>
          <p:nvPr/>
        </p:nvSpPr>
        <p:spPr>
          <a:xfrm>
            <a:off x="5694293" y="1925468"/>
            <a:ext cx="1703634"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38" name="Tekstvak 37">
            <a:extLst>
              <a:ext uri="{FF2B5EF4-FFF2-40B4-BE49-F238E27FC236}">
                <a16:creationId xmlns:a16="http://schemas.microsoft.com/office/drawing/2014/main" id="{42473D50-6FD5-4209-B997-83455F110AAC}"/>
              </a:ext>
            </a:extLst>
          </p:cNvPr>
          <p:cNvSpPr txBox="1"/>
          <p:nvPr/>
        </p:nvSpPr>
        <p:spPr>
          <a:xfrm>
            <a:off x="5694293" y="3070083"/>
            <a:ext cx="1703635" cy="261610"/>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4 leerlingen niet pluis</a:t>
            </a:r>
          </a:p>
        </p:txBody>
      </p:sp>
      <p:sp>
        <p:nvSpPr>
          <p:cNvPr id="39" name="Rechthoek 38">
            <a:extLst>
              <a:ext uri="{FF2B5EF4-FFF2-40B4-BE49-F238E27FC236}">
                <a16:creationId xmlns:a16="http://schemas.microsoft.com/office/drawing/2014/main" id="{469DC6D1-B274-47AE-82B7-53C35129238F}"/>
              </a:ext>
            </a:extLst>
          </p:cNvPr>
          <p:cNvSpPr/>
          <p:nvPr/>
        </p:nvSpPr>
        <p:spPr>
          <a:xfrm>
            <a:off x="5694293" y="2863487"/>
            <a:ext cx="1703634"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40" name="Tekstvak 39">
            <a:extLst>
              <a:ext uri="{FF2B5EF4-FFF2-40B4-BE49-F238E27FC236}">
                <a16:creationId xmlns:a16="http://schemas.microsoft.com/office/drawing/2014/main" id="{3DB99423-FDBC-4B39-9207-9F0052EF3A7C}"/>
              </a:ext>
            </a:extLst>
          </p:cNvPr>
          <p:cNvSpPr txBox="1"/>
          <p:nvPr/>
        </p:nvSpPr>
        <p:spPr>
          <a:xfrm>
            <a:off x="4866548" y="1957361"/>
            <a:ext cx="606256" cy="261610"/>
          </a:xfrm>
          <a:prstGeom prst="rect">
            <a:avLst/>
          </a:prstGeom>
          <a:noFill/>
        </p:spPr>
        <p:txBody>
          <a:bodyPr wrap="none" rtlCol="0">
            <a:spAutoFit/>
          </a:bodyPr>
          <a:lstStyle/>
          <a:p>
            <a:r>
              <a:rPr lang="nl-NL" sz="1100" dirty="0">
                <a:solidFill>
                  <a:srgbClr val="005C6D"/>
                </a:solidFill>
                <a:latin typeface="Museo 300" panose="02000000000000000000" pitchFamily="50" charset="0"/>
              </a:rPr>
              <a:t>Jaar-1</a:t>
            </a:r>
          </a:p>
        </p:txBody>
      </p:sp>
      <p:sp>
        <p:nvSpPr>
          <p:cNvPr id="41" name="Tekstvak 40">
            <a:extLst>
              <a:ext uri="{FF2B5EF4-FFF2-40B4-BE49-F238E27FC236}">
                <a16:creationId xmlns:a16="http://schemas.microsoft.com/office/drawing/2014/main" id="{CDE101C6-337C-48EA-B4CC-7ADC279B9892}"/>
              </a:ext>
            </a:extLst>
          </p:cNvPr>
          <p:cNvSpPr txBox="1"/>
          <p:nvPr/>
        </p:nvSpPr>
        <p:spPr>
          <a:xfrm>
            <a:off x="4856388" y="2892081"/>
            <a:ext cx="619080" cy="261610"/>
          </a:xfrm>
          <a:prstGeom prst="rect">
            <a:avLst/>
          </a:prstGeom>
          <a:noFill/>
        </p:spPr>
        <p:txBody>
          <a:bodyPr wrap="none" rtlCol="0">
            <a:spAutoFit/>
          </a:bodyPr>
          <a:lstStyle/>
          <a:p>
            <a:r>
              <a:rPr lang="nl-NL" sz="1100" dirty="0">
                <a:solidFill>
                  <a:srgbClr val="005C6D"/>
                </a:solidFill>
                <a:latin typeface="Museo 300" panose="02000000000000000000" pitchFamily="50" charset="0"/>
              </a:rPr>
              <a:t>Jaar-2</a:t>
            </a:r>
          </a:p>
        </p:txBody>
      </p:sp>
      <p:cxnSp>
        <p:nvCxnSpPr>
          <p:cNvPr id="44" name="Rechte verbindingslijn met pijl 43">
            <a:extLst>
              <a:ext uri="{FF2B5EF4-FFF2-40B4-BE49-F238E27FC236}">
                <a16:creationId xmlns:a16="http://schemas.microsoft.com/office/drawing/2014/main" id="{D475C380-D3D4-4102-A6A4-1271CBE2DB02}"/>
              </a:ext>
            </a:extLst>
          </p:cNvPr>
          <p:cNvCxnSpPr>
            <a:cxnSpLocks/>
          </p:cNvCxnSpPr>
          <p:nvPr/>
        </p:nvCxnSpPr>
        <p:spPr>
          <a:xfrm rot="1800000">
            <a:off x="7603003" y="245629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A8F1C0F1-C6C0-41FA-BD0A-397904AFA8C1}"/>
              </a:ext>
            </a:extLst>
          </p:cNvPr>
          <p:cNvCxnSpPr>
            <a:cxnSpLocks/>
          </p:cNvCxnSpPr>
          <p:nvPr/>
        </p:nvCxnSpPr>
        <p:spPr>
          <a:xfrm rot="-1800000">
            <a:off x="7613163" y="304557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C1E4775D-F908-41B2-A3FD-C9B9F830E25A}"/>
              </a:ext>
            </a:extLst>
          </p:cNvPr>
          <p:cNvSpPr txBox="1"/>
          <p:nvPr/>
        </p:nvSpPr>
        <p:spPr>
          <a:xfrm>
            <a:off x="5707483" y="2141721"/>
            <a:ext cx="1690444" cy="261610"/>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2 leerlingen niet pluis</a:t>
            </a:r>
          </a:p>
        </p:txBody>
      </p:sp>
      <p:sp>
        <p:nvSpPr>
          <p:cNvPr id="51" name="Tekstvak 50">
            <a:extLst>
              <a:ext uri="{FF2B5EF4-FFF2-40B4-BE49-F238E27FC236}">
                <a16:creationId xmlns:a16="http://schemas.microsoft.com/office/drawing/2014/main" id="{A9EDF313-A86F-4C40-B8DC-6B4C044A9BEB}"/>
              </a:ext>
            </a:extLst>
          </p:cNvPr>
          <p:cNvSpPr txBox="1"/>
          <p:nvPr/>
        </p:nvSpPr>
        <p:spPr>
          <a:xfrm>
            <a:off x="8482903" y="2520230"/>
            <a:ext cx="1836000" cy="430887"/>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5 leerlingen doorverwezen naar Zorg</a:t>
            </a:r>
          </a:p>
        </p:txBody>
      </p:sp>
      <p:sp>
        <p:nvSpPr>
          <p:cNvPr id="52" name="Rechthoek 51">
            <a:extLst>
              <a:ext uri="{FF2B5EF4-FFF2-40B4-BE49-F238E27FC236}">
                <a16:creationId xmlns:a16="http://schemas.microsoft.com/office/drawing/2014/main" id="{BA4634E3-764D-421B-B346-66BFE5622992}"/>
              </a:ext>
            </a:extLst>
          </p:cNvPr>
          <p:cNvSpPr/>
          <p:nvPr/>
        </p:nvSpPr>
        <p:spPr>
          <a:xfrm>
            <a:off x="8459080" y="2403628"/>
            <a:ext cx="1836000"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53" name="Rechthoek 52">
            <a:extLst>
              <a:ext uri="{FF2B5EF4-FFF2-40B4-BE49-F238E27FC236}">
                <a16:creationId xmlns:a16="http://schemas.microsoft.com/office/drawing/2014/main" id="{FDC097D2-9A01-40E7-9AB9-A84D02975106}"/>
              </a:ext>
            </a:extLst>
          </p:cNvPr>
          <p:cNvSpPr/>
          <p:nvPr/>
        </p:nvSpPr>
        <p:spPr>
          <a:xfrm>
            <a:off x="365146" y="4477843"/>
            <a:ext cx="1483565"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54" name="Tekstvak 53">
            <a:extLst>
              <a:ext uri="{FF2B5EF4-FFF2-40B4-BE49-F238E27FC236}">
                <a16:creationId xmlns:a16="http://schemas.microsoft.com/office/drawing/2014/main" id="{C6CF3A41-A8F1-444C-B310-308B0410105A}"/>
              </a:ext>
            </a:extLst>
          </p:cNvPr>
          <p:cNvSpPr txBox="1"/>
          <p:nvPr/>
        </p:nvSpPr>
        <p:spPr>
          <a:xfrm>
            <a:off x="365144" y="4722361"/>
            <a:ext cx="1483567" cy="261610"/>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VSO-school</a:t>
            </a:r>
          </a:p>
        </p:txBody>
      </p:sp>
      <p:cxnSp>
        <p:nvCxnSpPr>
          <p:cNvPr id="55" name="Rechte verbindingslijn met pijl 54">
            <a:extLst>
              <a:ext uri="{FF2B5EF4-FFF2-40B4-BE49-F238E27FC236}">
                <a16:creationId xmlns:a16="http://schemas.microsoft.com/office/drawing/2014/main" id="{7258E765-4919-49E7-BCAA-D5A5A0B87DE6}"/>
              </a:ext>
            </a:extLst>
          </p:cNvPr>
          <p:cNvCxnSpPr>
            <a:cxnSpLocks/>
          </p:cNvCxnSpPr>
          <p:nvPr/>
        </p:nvCxnSpPr>
        <p:spPr>
          <a:xfrm>
            <a:off x="2045483" y="482357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56" name="Tekstvak 55">
            <a:extLst>
              <a:ext uri="{FF2B5EF4-FFF2-40B4-BE49-F238E27FC236}">
                <a16:creationId xmlns:a16="http://schemas.microsoft.com/office/drawing/2014/main" id="{98A144D0-A234-4DC1-A2D8-ACE19A791C22}"/>
              </a:ext>
            </a:extLst>
          </p:cNvPr>
          <p:cNvSpPr txBox="1"/>
          <p:nvPr/>
        </p:nvSpPr>
        <p:spPr>
          <a:xfrm>
            <a:off x="2933802" y="4656028"/>
            <a:ext cx="1835522" cy="430887"/>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23 leerlingen benaderd</a:t>
            </a:r>
            <a:r>
              <a:rPr lang="nl-NL" sz="1100" baseline="30000" dirty="0">
                <a:solidFill>
                  <a:srgbClr val="005C6D"/>
                </a:solidFill>
                <a:latin typeface="Museo 300" panose="02000000000000000000" pitchFamily="50" charset="0"/>
              </a:rPr>
              <a:t>1</a:t>
            </a:r>
            <a:r>
              <a:rPr lang="nl-NL" sz="1100" dirty="0">
                <a:solidFill>
                  <a:srgbClr val="005C6D"/>
                </a:solidFill>
                <a:latin typeface="Museo 300" panose="02000000000000000000" pitchFamily="50" charset="0"/>
              </a:rPr>
              <a:t>,</a:t>
            </a:r>
          </a:p>
          <a:p>
            <a:pPr algn="ctr"/>
            <a:r>
              <a:rPr lang="nl-NL" sz="1100" dirty="0">
                <a:solidFill>
                  <a:srgbClr val="005C6D"/>
                </a:solidFill>
                <a:latin typeface="Museo 300" panose="02000000000000000000" pitchFamily="50" charset="0"/>
              </a:rPr>
              <a:t>15 leerlingen gescreend</a:t>
            </a:r>
            <a:r>
              <a:rPr lang="nl-NL" sz="1100" baseline="30000" dirty="0">
                <a:solidFill>
                  <a:srgbClr val="005C6D"/>
                </a:solidFill>
                <a:latin typeface="Museo 300" panose="02000000000000000000" pitchFamily="50" charset="0"/>
              </a:rPr>
              <a:t>2</a:t>
            </a:r>
            <a:endParaRPr lang="nl-NL" sz="1100" dirty="0">
              <a:solidFill>
                <a:srgbClr val="005C6D"/>
              </a:solidFill>
              <a:latin typeface="Museo 300" panose="02000000000000000000" pitchFamily="50" charset="0"/>
            </a:endParaRPr>
          </a:p>
        </p:txBody>
      </p:sp>
      <p:sp>
        <p:nvSpPr>
          <p:cNvPr id="57" name="Rechthoek 56">
            <a:extLst>
              <a:ext uri="{FF2B5EF4-FFF2-40B4-BE49-F238E27FC236}">
                <a16:creationId xmlns:a16="http://schemas.microsoft.com/office/drawing/2014/main" id="{47CA4ED0-EFA5-409F-ADF2-A8F1C867BA11}"/>
              </a:ext>
            </a:extLst>
          </p:cNvPr>
          <p:cNvSpPr/>
          <p:nvPr/>
        </p:nvSpPr>
        <p:spPr>
          <a:xfrm>
            <a:off x="2920613" y="4485788"/>
            <a:ext cx="1753754"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cxnSp>
        <p:nvCxnSpPr>
          <p:cNvPr id="58" name="Rechte verbindingslijn met pijl 57">
            <a:extLst>
              <a:ext uri="{FF2B5EF4-FFF2-40B4-BE49-F238E27FC236}">
                <a16:creationId xmlns:a16="http://schemas.microsoft.com/office/drawing/2014/main" id="{81E6AC14-E5B5-4479-B7CC-B471C9852206}"/>
              </a:ext>
            </a:extLst>
          </p:cNvPr>
          <p:cNvCxnSpPr>
            <a:cxnSpLocks/>
          </p:cNvCxnSpPr>
          <p:nvPr/>
        </p:nvCxnSpPr>
        <p:spPr>
          <a:xfrm>
            <a:off x="4809003" y="4823579"/>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218A9B73-D08B-4679-A71F-D9CF29111C31}"/>
              </a:ext>
            </a:extLst>
          </p:cNvPr>
          <p:cNvSpPr txBox="1"/>
          <p:nvPr/>
        </p:nvSpPr>
        <p:spPr>
          <a:xfrm>
            <a:off x="5694293" y="4644883"/>
            <a:ext cx="1703635" cy="261610"/>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10 leerlingen niet pluis</a:t>
            </a:r>
          </a:p>
        </p:txBody>
      </p:sp>
      <p:sp>
        <p:nvSpPr>
          <p:cNvPr id="60" name="Rechthoek 59">
            <a:extLst>
              <a:ext uri="{FF2B5EF4-FFF2-40B4-BE49-F238E27FC236}">
                <a16:creationId xmlns:a16="http://schemas.microsoft.com/office/drawing/2014/main" id="{A111D644-430F-4BB1-940E-EA82AA3D4C03}"/>
              </a:ext>
            </a:extLst>
          </p:cNvPr>
          <p:cNvSpPr/>
          <p:nvPr/>
        </p:nvSpPr>
        <p:spPr>
          <a:xfrm>
            <a:off x="5694293" y="4438287"/>
            <a:ext cx="1703634"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61" name="Tekstvak 60">
            <a:extLst>
              <a:ext uri="{FF2B5EF4-FFF2-40B4-BE49-F238E27FC236}">
                <a16:creationId xmlns:a16="http://schemas.microsoft.com/office/drawing/2014/main" id="{439EE638-8497-436D-BF24-0A0F76163631}"/>
              </a:ext>
            </a:extLst>
          </p:cNvPr>
          <p:cNvSpPr txBox="1"/>
          <p:nvPr/>
        </p:nvSpPr>
        <p:spPr>
          <a:xfrm>
            <a:off x="233679" y="5930381"/>
            <a:ext cx="6900767" cy="430887"/>
          </a:xfrm>
          <a:prstGeom prst="rect">
            <a:avLst/>
          </a:prstGeom>
          <a:noFill/>
        </p:spPr>
        <p:txBody>
          <a:bodyPr wrap="square">
            <a:spAutoFit/>
          </a:bodyPr>
          <a:lstStyle/>
          <a:p>
            <a:r>
              <a:rPr lang="nl-NL" sz="1100" baseline="30000" dirty="0">
                <a:solidFill>
                  <a:srgbClr val="005C6D"/>
                </a:solidFill>
                <a:latin typeface="Museo 300" panose="02000000000000000000" pitchFamily="50" charset="0"/>
              </a:rPr>
              <a:t>1  </a:t>
            </a:r>
            <a:r>
              <a:rPr lang="nl-NL" sz="1100" dirty="0">
                <a:solidFill>
                  <a:srgbClr val="005C6D"/>
                </a:solidFill>
                <a:latin typeface="Museo 300" panose="02000000000000000000" pitchFamily="50" charset="0"/>
              </a:rPr>
              <a:t>Er hebben zowel leerlingen met TOS als dove/slechthorende leerlingen meegedaan aan de screening</a:t>
            </a:r>
          </a:p>
          <a:p>
            <a:r>
              <a:rPr lang="nl-NL" sz="1100" baseline="30000" dirty="0">
                <a:solidFill>
                  <a:srgbClr val="005C6D"/>
                </a:solidFill>
                <a:latin typeface="Museo 300" panose="02000000000000000000" pitchFamily="50" charset="0"/>
              </a:rPr>
              <a:t>2 </a:t>
            </a:r>
            <a:r>
              <a:rPr lang="nl-NL" sz="1100" dirty="0">
                <a:solidFill>
                  <a:srgbClr val="005C6D"/>
                </a:solidFill>
                <a:latin typeface="Museo 300" panose="02000000000000000000" pitchFamily="50" charset="0"/>
              </a:rPr>
              <a:t>Steekproef niet helemaal random, wellicht daardoor hoge prevalentie niet pluis.</a:t>
            </a:r>
          </a:p>
        </p:txBody>
      </p:sp>
      <p:cxnSp>
        <p:nvCxnSpPr>
          <p:cNvPr id="62" name="Rechte verbindingslijn met pijl 61">
            <a:extLst>
              <a:ext uri="{FF2B5EF4-FFF2-40B4-BE49-F238E27FC236}">
                <a16:creationId xmlns:a16="http://schemas.microsoft.com/office/drawing/2014/main" id="{A93826E8-4E25-4BD2-B7B4-1619D394996E}"/>
              </a:ext>
            </a:extLst>
          </p:cNvPr>
          <p:cNvCxnSpPr>
            <a:cxnSpLocks/>
          </p:cNvCxnSpPr>
          <p:nvPr/>
        </p:nvCxnSpPr>
        <p:spPr>
          <a:xfrm>
            <a:off x="7646086" y="4829356"/>
            <a:ext cx="678358" cy="0"/>
          </a:xfrm>
          <a:prstGeom prst="straightConnector1">
            <a:avLst/>
          </a:prstGeom>
          <a:ln w="25400">
            <a:solidFill>
              <a:srgbClr val="00676C"/>
            </a:solidFill>
            <a:tailEnd type="triangle"/>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6DDA20A2-7BB0-4EE1-9695-001E64C24010}"/>
              </a:ext>
            </a:extLst>
          </p:cNvPr>
          <p:cNvSpPr txBox="1"/>
          <p:nvPr/>
        </p:nvSpPr>
        <p:spPr>
          <a:xfrm>
            <a:off x="8472270" y="4593343"/>
            <a:ext cx="1825080" cy="430887"/>
          </a:xfrm>
          <a:prstGeom prst="rect">
            <a:avLst/>
          </a:prstGeom>
          <a:noFill/>
        </p:spPr>
        <p:txBody>
          <a:bodyPr wrap="square" rtlCol="0">
            <a:spAutoFit/>
          </a:bodyPr>
          <a:lstStyle/>
          <a:p>
            <a:pPr algn="ctr"/>
            <a:r>
              <a:rPr lang="nl-NL" sz="1100" dirty="0">
                <a:solidFill>
                  <a:srgbClr val="005C6D"/>
                </a:solidFill>
                <a:latin typeface="Museo 300" panose="02000000000000000000" pitchFamily="50" charset="0"/>
              </a:rPr>
              <a:t>8 leerlingen doorverwezen naar Zorg</a:t>
            </a:r>
          </a:p>
        </p:txBody>
      </p:sp>
      <p:sp>
        <p:nvSpPr>
          <p:cNvPr id="64" name="Rechthoek 63">
            <a:extLst>
              <a:ext uri="{FF2B5EF4-FFF2-40B4-BE49-F238E27FC236}">
                <a16:creationId xmlns:a16="http://schemas.microsoft.com/office/drawing/2014/main" id="{65F0340C-2713-4E17-88A0-341AF8AB8955}"/>
              </a:ext>
            </a:extLst>
          </p:cNvPr>
          <p:cNvSpPr/>
          <p:nvPr/>
        </p:nvSpPr>
        <p:spPr>
          <a:xfrm>
            <a:off x="8459080" y="4466108"/>
            <a:ext cx="1836000" cy="691978"/>
          </a:xfrm>
          <a:prstGeom prst="rect">
            <a:avLst/>
          </a:prstGeom>
          <a:noFill/>
          <a:ln w="31750">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rgbClr val="005C6D"/>
              </a:solidFill>
              <a:latin typeface="Museo 300" panose="02000000000000000000" pitchFamily="50" charset="0"/>
            </a:endParaRPr>
          </a:p>
        </p:txBody>
      </p:sp>
      <p:sp>
        <p:nvSpPr>
          <p:cNvPr id="8" name="Tijdelijke aanduiding voor dianummer 7">
            <a:extLst>
              <a:ext uri="{FF2B5EF4-FFF2-40B4-BE49-F238E27FC236}">
                <a16:creationId xmlns:a16="http://schemas.microsoft.com/office/drawing/2014/main" id="{6A110339-1832-129D-B32C-0073457514F4}"/>
              </a:ext>
            </a:extLst>
          </p:cNvPr>
          <p:cNvSpPr>
            <a:spLocks noGrp="1"/>
          </p:cNvSpPr>
          <p:nvPr>
            <p:ph type="sldNum" sz="quarter" idx="12"/>
          </p:nvPr>
        </p:nvSpPr>
        <p:spPr>
          <a:xfrm>
            <a:off x="11679866" y="6492875"/>
            <a:ext cx="361122" cy="365125"/>
          </a:xfrm>
        </p:spPr>
        <p:txBody>
          <a:bodyPr/>
          <a:lstStyle/>
          <a:p>
            <a:fld id="{FF4087B3-817A-2649-A012-42E4DDF37DD6}" type="slidenum">
              <a:rPr lang="nl-NL" smtClean="0">
                <a:solidFill>
                  <a:srgbClr val="005C6D"/>
                </a:solidFill>
                <a:latin typeface="Museo 300" panose="02000000000000000000" pitchFamily="50" charset="0"/>
                <a:ea typeface="Arial" charset="0"/>
                <a:cs typeface="Arial" charset="0"/>
              </a:rPr>
              <a:t>7</a:t>
            </a:fld>
            <a:endParaRPr lang="nl-NL" dirty="0">
              <a:solidFill>
                <a:srgbClr val="005C6D"/>
              </a:solidFill>
              <a:latin typeface="Museo 300" panose="02000000000000000000" pitchFamily="50" charset="0"/>
              <a:ea typeface="Arial" charset="0"/>
              <a:cs typeface="Arial" charset="0"/>
            </a:endParaRPr>
          </a:p>
        </p:txBody>
      </p:sp>
      <p:pic>
        <p:nvPicPr>
          <p:cNvPr id="17" name="Afbeelding 16">
            <a:extLst>
              <a:ext uri="{FF2B5EF4-FFF2-40B4-BE49-F238E27FC236}">
                <a16:creationId xmlns:a16="http://schemas.microsoft.com/office/drawing/2014/main" id="{EBBAA34C-6CCF-5D60-1D84-703F2DE2A58C}"/>
              </a:ext>
            </a:extLst>
          </p:cNvPr>
          <p:cNvPicPr>
            <a:picLocks noChangeAspect="1"/>
          </p:cNvPicPr>
          <p:nvPr/>
        </p:nvPicPr>
        <p:blipFill>
          <a:blip r:embed="rId4"/>
          <a:stretch>
            <a:fillRect/>
          </a:stretch>
        </p:blipFill>
        <p:spPr>
          <a:xfrm>
            <a:off x="10581886" y="2708756"/>
            <a:ext cx="1440488" cy="1440488"/>
          </a:xfrm>
          <a:prstGeom prst="rect">
            <a:avLst/>
          </a:prstGeom>
        </p:spPr>
      </p:pic>
      <p:sp>
        <p:nvSpPr>
          <p:cNvPr id="11" name="Tijdelijke aanduiding voor dianummer 8">
            <a:extLst>
              <a:ext uri="{FF2B5EF4-FFF2-40B4-BE49-F238E27FC236}">
                <a16:creationId xmlns:a16="http://schemas.microsoft.com/office/drawing/2014/main" id="{FCDAFB40-943F-3CA0-3F7E-63D0670A9140}"/>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7</a:t>
            </a:fld>
            <a:endParaRPr lang="nl-NL" b="1" dirty="0">
              <a:solidFill>
                <a:schemeClr val="bg1"/>
              </a:solidFill>
            </a:endParaRPr>
          </a:p>
        </p:txBody>
      </p:sp>
    </p:spTree>
    <p:extLst>
      <p:ext uri="{BB962C8B-B14F-4D97-AF65-F5344CB8AC3E}">
        <p14:creationId xmlns:p14="http://schemas.microsoft.com/office/powerpoint/2010/main" val="7986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8">
            <a:extLst>
              <a:ext uri="{FF2B5EF4-FFF2-40B4-BE49-F238E27FC236}">
                <a16:creationId xmlns:a16="http://schemas.microsoft.com/office/drawing/2014/main" id="{9E3BC13C-D605-0071-14C6-3E4678B71DF6}"/>
              </a:ext>
            </a:extLst>
          </p:cNvPr>
          <p:cNvPicPr>
            <a:picLocks noChangeAspect="1"/>
          </p:cNvPicPr>
          <p:nvPr/>
        </p:nvPicPr>
        <p:blipFill rotWithShape="1">
          <a:blip r:embed="rId3">
            <a:extLst>
              <a:ext uri="{28A0092B-C50C-407E-A947-70E740481C1C}">
                <a14:useLocalDpi xmlns:a14="http://schemas.microsoft.com/office/drawing/2010/main" val="0"/>
              </a:ext>
            </a:extLst>
          </a:blip>
          <a:srcRect t="452" b="19967"/>
          <a:stretch/>
        </p:blipFill>
        <p:spPr>
          <a:xfrm>
            <a:off x="0" y="0"/>
            <a:ext cx="12194981" cy="6858000"/>
          </a:xfrm>
          <a:prstGeom prst="rect">
            <a:avLst/>
          </a:prstGeom>
        </p:spPr>
      </p:pic>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5C6D"/>
                </a:solidFill>
                <a:latin typeface="Museo 300" panose="02000000000000000000" pitchFamily="50" charset="0"/>
                <a:ea typeface="+mn-ea"/>
                <a:cs typeface="Arial" charset="0"/>
              </a:rPr>
              <a:t>Meerwaarde gezien door de gedragskundigen</a:t>
            </a:r>
          </a:p>
        </p:txBody>
      </p:sp>
      <p:grpSp>
        <p:nvGrpSpPr>
          <p:cNvPr id="23" name="Groep 22">
            <a:extLst>
              <a:ext uri="{FF2B5EF4-FFF2-40B4-BE49-F238E27FC236}">
                <a16:creationId xmlns:a16="http://schemas.microsoft.com/office/drawing/2014/main" id="{A353F4BB-A981-60DF-1346-B9353AAEDEFC}"/>
              </a:ext>
            </a:extLst>
          </p:cNvPr>
          <p:cNvGrpSpPr/>
          <p:nvPr/>
        </p:nvGrpSpPr>
        <p:grpSpPr>
          <a:xfrm>
            <a:off x="526988" y="1476235"/>
            <a:ext cx="3020416" cy="1248572"/>
            <a:chOff x="531628" y="1307949"/>
            <a:chExt cx="2775851" cy="1158805"/>
          </a:xfrm>
        </p:grpSpPr>
        <p:sp>
          <p:nvSpPr>
            <p:cNvPr id="4" name="Wolk 3">
              <a:extLst>
                <a:ext uri="{FF2B5EF4-FFF2-40B4-BE49-F238E27FC236}">
                  <a16:creationId xmlns:a16="http://schemas.microsoft.com/office/drawing/2014/main" id="{A2DB3FAE-013E-4084-8690-74E34900A455}"/>
                </a:ext>
              </a:extLst>
            </p:cNvPr>
            <p:cNvSpPr/>
            <p:nvPr/>
          </p:nvSpPr>
          <p:spPr>
            <a:xfrm>
              <a:off x="531628" y="1307949"/>
              <a:ext cx="2775851" cy="1158805"/>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5" name="Tekstvak 4">
              <a:extLst>
                <a:ext uri="{FF2B5EF4-FFF2-40B4-BE49-F238E27FC236}">
                  <a16:creationId xmlns:a16="http://schemas.microsoft.com/office/drawing/2014/main" id="{2F06B0AE-78C3-41B0-95C4-353513FEC0B7}"/>
                </a:ext>
              </a:extLst>
            </p:cNvPr>
            <p:cNvSpPr txBox="1"/>
            <p:nvPr/>
          </p:nvSpPr>
          <p:spPr>
            <a:xfrm>
              <a:off x="871213" y="1643323"/>
              <a:ext cx="2143280" cy="428473"/>
            </a:xfrm>
            <a:prstGeom prst="rect">
              <a:avLst/>
            </a:prstGeom>
            <a:noFill/>
            <a:ln w="28575">
              <a:noFill/>
            </a:ln>
          </p:spPr>
          <p:txBody>
            <a:bodyPr wrap="none" rtlCol="0">
              <a:spAutoFit/>
            </a:bodyPr>
            <a:lstStyle/>
            <a:p>
              <a:pPr algn="ctr"/>
              <a:r>
                <a:rPr lang="nl-NL" sz="1200" dirty="0">
                  <a:solidFill>
                    <a:srgbClr val="005C6D"/>
                  </a:solidFill>
                  <a:latin typeface="Museo 300" panose="02000000000000000000" pitchFamily="50" charset="0"/>
                </a:rPr>
                <a:t>Betere signalering van minder </a:t>
              </a:r>
            </a:p>
            <a:p>
              <a:pPr algn="ctr"/>
              <a:r>
                <a:rPr lang="nl-NL" sz="1200" dirty="0">
                  <a:solidFill>
                    <a:srgbClr val="005C6D"/>
                  </a:solidFill>
                  <a:latin typeface="Museo 300" panose="02000000000000000000" pitchFamily="50" charset="0"/>
                </a:rPr>
                <a:t>zichtbare problematiek</a:t>
              </a:r>
            </a:p>
          </p:txBody>
        </p:sp>
      </p:grpSp>
      <p:grpSp>
        <p:nvGrpSpPr>
          <p:cNvPr id="40" name="Groep 39">
            <a:extLst>
              <a:ext uri="{FF2B5EF4-FFF2-40B4-BE49-F238E27FC236}">
                <a16:creationId xmlns:a16="http://schemas.microsoft.com/office/drawing/2014/main" id="{7C196868-9FEB-C17F-B35B-5D6B8B30EBE1}"/>
              </a:ext>
            </a:extLst>
          </p:cNvPr>
          <p:cNvGrpSpPr/>
          <p:nvPr/>
        </p:nvGrpSpPr>
        <p:grpSpPr>
          <a:xfrm>
            <a:off x="4842329" y="5284510"/>
            <a:ext cx="1847158" cy="950749"/>
            <a:chOff x="6044367" y="4413475"/>
            <a:chExt cx="2158408" cy="1041991"/>
          </a:xfrm>
        </p:grpSpPr>
        <p:sp>
          <p:nvSpPr>
            <p:cNvPr id="22" name="Wolk 21">
              <a:extLst>
                <a:ext uri="{FF2B5EF4-FFF2-40B4-BE49-F238E27FC236}">
                  <a16:creationId xmlns:a16="http://schemas.microsoft.com/office/drawing/2014/main" id="{12C48970-15F7-4921-909D-46AFBD2F0A9D}"/>
                </a:ext>
              </a:extLst>
            </p:cNvPr>
            <p:cNvSpPr/>
            <p:nvPr/>
          </p:nvSpPr>
          <p:spPr>
            <a:xfrm>
              <a:off x="6044367" y="4413475"/>
              <a:ext cx="2158408" cy="1041991"/>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30" name="Tekstvak 29">
              <a:extLst>
                <a:ext uri="{FF2B5EF4-FFF2-40B4-BE49-F238E27FC236}">
                  <a16:creationId xmlns:a16="http://schemas.microsoft.com/office/drawing/2014/main" id="{A80CE133-4F08-4649-951F-A192FA891D8E}"/>
                </a:ext>
              </a:extLst>
            </p:cNvPr>
            <p:cNvSpPr txBox="1"/>
            <p:nvPr/>
          </p:nvSpPr>
          <p:spPr>
            <a:xfrm>
              <a:off x="6147234" y="4730938"/>
              <a:ext cx="2055541" cy="505970"/>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Onder-diagnosticeren  verminderd</a:t>
              </a:r>
            </a:p>
          </p:txBody>
        </p:sp>
      </p:grpSp>
      <p:grpSp>
        <p:nvGrpSpPr>
          <p:cNvPr id="41" name="Groep 40">
            <a:extLst>
              <a:ext uri="{FF2B5EF4-FFF2-40B4-BE49-F238E27FC236}">
                <a16:creationId xmlns:a16="http://schemas.microsoft.com/office/drawing/2014/main" id="{B62941A0-E6D5-07D7-50AB-6B732D6C2A23}"/>
              </a:ext>
            </a:extLst>
          </p:cNvPr>
          <p:cNvGrpSpPr/>
          <p:nvPr/>
        </p:nvGrpSpPr>
        <p:grpSpPr>
          <a:xfrm>
            <a:off x="7159420" y="3822267"/>
            <a:ext cx="1692183" cy="950749"/>
            <a:chOff x="6689487" y="3032921"/>
            <a:chExt cx="2158408" cy="1041991"/>
          </a:xfrm>
        </p:grpSpPr>
        <p:sp>
          <p:nvSpPr>
            <p:cNvPr id="25" name="Wolk 24">
              <a:extLst>
                <a:ext uri="{FF2B5EF4-FFF2-40B4-BE49-F238E27FC236}">
                  <a16:creationId xmlns:a16="http://schemas.microsoft.com/office/drawing/2014/main" id="{14E90C44-B747-4087-AF12-3BBD024BA2E3}"/>
                </a:ext>
              </a:extLst>
            </p:cNvPr>
            <p:cNvSpPr/>
            <p:nvPr/>
          </p:nvSpPr>
          <p:spPr>
            <a:xfrm>
              <a:off x="6689487" y="3032921"/>
              <a:ext cx="2158408" cy="1041991"/>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33" name="Tekstvak 32">
              <a:extLst>
                <a:ext uri="{FF2B5EF4-FFF2-40B4-BE49-F238E27FC236}">
                  <a16:creationId xmlns:a16="http://schemas.microsoft.com/office/drawing/2014/main" id="{7CF98232-D9C7-4EE3-BDEF-DA1EBFE6AB47}"/>
                </a:ext>
              </a:extLst>
            </p:cNvPr>
            <p:cNvSpPr txBox="1"/>
            <p:nvPr/>
          </p:nvSpPr>
          <p:spPr>
            <a:xfrm>
              <a:off x="6969022" y="3299365"/>
              <a:ext cx="1675435" cy="505970"/>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Tijdig screenen helpt</a:t>
              </a:r>
            </a:p>
          </p:txBody>
        </p:sp>
      </p:grpSp>
      <p:grpSp>
        <p:nvGrpSpPr>
          <p:cNvPr id="36" name="Groep 35">
            <a:extLst>
              <a:ext uri="{FF2B5EF4-FFF2-40B4-BE49-F238E27FC236}">
                <a16:creationId xmlns:a16="http://schemas.microsoft.com/office/drawing/2014/main" id="{62F0F360-D79E-7EC1-A4FB-35D7449E09BF}"/>
              </a:ext>
            </a:extLst>
          </p:cNvPr>
          <p:cNvGrpSpPr/>
          <p:nvPr/>
        </p:nvGrpSpPr>
        <p:grpSpPr>
          <a:xfrm>
            <a:off x="4304429" y="3717536"/>
            <a:ext cx="1956305" cy="1041992"/>
            <a:chOff x="3928012" y="3507597"/>
            <a:chExt cx="2158408" cy="1041991"/>
          </a:xfrm>
        </p:grpSpPr>
        <p:sp>
          <p:nvSpPr>
            <p:cNvPr id="28" name="Wolk 27">
              <a:extLst>
                <a:ext uri="{FF2B5EF4-FFF2-40B4-BE49-F238E27FC236}">
                  <a16:creationId xmlns:a16="http://schemas.microsoft.com/office/drawing/2014/main" id="{8798870F-1F25-4878-8470-7F8141159BE1}"/>
                </a:ext>
              </a:extLst>
            </p:cNvPr>
            <p:cNvSpPr/>
            <p:nvPr/>
          </p:nvSpPr>
          <p:spPr>
            <a:xfrm>
              <a:off x="3928012" y="3507597"/>
              <a:ext cx="2158408" cy="1041991"/>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34" name="Tekstvak 33">
              <a:extLst>
                <a:ext uri="{FF2B5EF4-FFF2-40B4-BE49-F238E27FC236}">
                  <a16:creationId xmlns:a16="http://schemas.microsoft.com/office/drawing/2014/main" id="{69E6CE03-A07B-420A-BCB5-40ED3FA56C45}"/>
                </a:ext>
              </a:extLst>
            </p:cNvPr>
            <p:cNvSpPr txBox="1"/>
            <p:nvPr/>
          </p:nvSpPr>
          <p:spPr>
            <a:xfrm>
              <a:off x="3981802" y="3819001"/>
              <a:ext cx="2055541" cy="461665"/>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Screening ook graag standaard bij ons</a:t>
              </a:r>
            </a:p>
          </p:txBody>
        </p:sp>
      </p:grpSp>
      <p:sp>
        <p:nvSpPr>
          <p:cNvPr id="49" name="Wolk 48">
            <a:extLst>
              <a:ext uri="{FF2B5EF4-FFF2-40B4-BE49-F238E27FC236}">
                <a16:creationId xmlns:a16="http://schemas.microsoft.com/office/drawing/2014/main" id="{95B91644-FD82-4827-BB4C-4D9690F2F597}"/>
              </a:ext>
            </a:extLst>
          </p:cNvPr>
          <p:cNvSpPr/>
          <p:nvPr/>
        </p:nvSpPr>
        <p:spPr>
          <a:xfrm>
            <a:off x="1224304" y="4932640"/>
            <a:ext cx="2813810" cy="1134828"/>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50" name="Tekstvak 49">
            <a:extLst>
              <a:ext uri="{FF2B5EF4-FFF2-40B4-BE49-F238E27FC236}">
                <a16:creationId xmlns:a16="http://schemas.microsoft.com/office/drawing/2014/main" id="{137F588F-8583-43F9-8701-35B1E4BC9E03}"/>
              </a:ext>
            </a:extLst>
          </p:cNvPr>
          <p:cNvSpPr txBox="1"/>
          <p:nvPr/>
        </p:nvSpPr>
        <p:spPr>
          <a:xfrm>
            <a:off x="1441426" y="5125884"/>
            <a:ext cx="2256413" cy="646331"/>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Leerkrachten krijgen  beter beeld van sociaal-emotionele problemen van de leerling</a:t>
            </a:r>
          </a:p>
        </p:txBody>
      </p:sp>
      <p:sp>
        <p:nvSpPr>
          <p:cNvPr id="3" name="Tijdelijke aanduiding voor dianummer 7">
            <a:extLst>
              <a:ext uri="{FF2B5EF4-FFF2-40B4-BE49-F238E27FC236}">
                <a16:creationId xmlns:a16="http://schemas.microsoft.com/office/drawing/2014/main" id="{00F656B8-B9D6-D3C5-3C9A-AA358B2F55A2}"/>
              </a:ext>
            </a:extLst>
          </p:cNvPr>
          <p:cNvSpPr>
            <a:spLocks noGrp="1"/>
          </p:cNvSpPr>
          <p:nvPr>
            <p:ph type="sldNum" sz="quarter" idx="12"/>
          </p:nvPr>
        </p:nvSpPr>
        <p:spPr>
          <a:xfrm>
            <a:off x="11679866" y="6492875"/>
            <a:ext cx="361122" cy="365125"/>
          </a:xfrm>
        </p:spPr>
        <p:txBody>
          <a:bodyPr/>
          <a:lstStyle/>
          <a:p>
            <a:fld id="{FF4087B3-817A-2649-A012-42E4DDF37DD6}" type="slidenum">
              <a:rPr lang="nl-NL" smtClean="0">
                <a:solidFill>
                  <a:srgbClr val="005C6D"/>
                </a:solidFill>
                <a:latin typeface="Museo 300" panose="02000000000000000000" pitchFamily="50" charset="0"/>
                <a:ea typeface="Arial" charset="0"/>
                <a:cs typeface="Arial" charset="0"/>
              </a:rPr>
              <a:t>8</a:t>
            </a:fld>
            <a:endParaRPr lang="nl-NL" dirty="0">
              <a:solidFill>
                <a:srgbClr val="005C6D"/>
              </a:solidFill>
              <a:latin typeface="Museo 300" panose="02000000000000000000" pitchFamily="50" charset="0"/>
              <a:ea typeface="Arial" charset="0"/>
              <a:cs typeface="Arial" charset="0"/>
            </a:endParaRPr>
          </a:p>
        </p:txBody>
      </p:sp>
      <p:grpSp>
        <p:nvGrpSpPr>
          <p:cNvPr id="27" name="Groep 26">
            <a:extLst>
              <a:ext uri="{FF2B5EF4-FFF2-40B4-BE49-F238E27FC236}">
                <a16:creationId xmlns:a16="http://schemas.microsoft.com/office/drawing/2014/main" id="{2E1DC92B-F9F3-20E0-78D6-B100C8973216}"/>
              </a:ext>
            </a:extLst>
          </p:cNvPr>
          <p:cNvGrpSpPr/>
          <p:nvPr/>
        </p:nvGrpSpPr>
        <p:grpSpPr>
          <a:xfrm>
            <a:off x="286548" y="3156404"/>
            <a:ext cx="3510575" cy="1248572"/>
            <a:chOff x="626599" y="2854513"/>
            <a:chExt cx="3238084" cy="1346827"/>
          </a:xfrm>
        </p:grpSpPr>
        <p:sp>
          <p:nvSpPr>
            <p:cNvPr id="32" name="Tekstvak 31">
              <a:extLst>
                <a:ext uri="{FF2B5EF4-FFF2-40B4-BE49-F238E27FC236}">
                  <a16:creationId xmlns:a16="http://schemas.microsoft.com/office/drawing/2014/main" id="{BE9891FB-BDB9-4378-867F-041B4C2722E4}"/>
                </a:ext>
              </a:extLst>
            </p:cNvPr>
            <p:cNvSpPr txBox="1"/>
            <p:nvPr/>
          </p:nvSpPr>
          <p:spPr>
            <a:xfrm>
              <a:off x="854186" y="3117285"/>
              <a:ext cx="2642103" cy="697193"/>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Meerwaarde screeninstrument </a:t>
              </a:r>
            </a:p>
            <a:p>
              <a:pPr algn="ctr"/>
              <a:r>
                <a:rPr lang="nl-NL" sz="1200" dirty="0">
                  <a:solidFill>
                    <a:srgbClr val="005C6D"/>
                  </a:solidFill>
                  <a:latin typeface="Museo 300" panose="02000000000000000000" pitchFamily="50" charset="0"/>
                </a:rPr>
                <a:t>(CBCL, TRF en YSR) ten opzichte van andere vragenlijsten (SDQ, SCOL)</a:t>
              </a:r>
            </a:p>
          </p:txBody>
        </p:sp>
        <p:sp>
          <p:nvSpPr>
            <p:cNvPr id="8" name="Wolk 7">
              <a:extLst>
                <a:ext uri="{FF2B5EF4-FFF2-40B4-BE49-F238E27FC236}">
                  <a16:creationId xmlns:a16="http://schemas.microsoft.com/office/drawing/2014/main" id="{883950B8-66D4-49B7-0839-217FFE3EEF23}"/>
                </a:ext>
              </a:extLst>
            </p:cNvPr>
            <p:cNvSpPr/>
            <p:nvPr/>
          </p:nvSpPr>
          <p:spPr>
            <a:xfrm>
              <a:off x="626599" y="2854513"/>
              <a:ext cx="3238084" cy="1346827"/>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grpSp>
      <p:grpSp>
        <p:nvGrpSpPr>
          <p:cNvPr id="24" name="Groep 23">
            <a:extLst>
              <a:ext uri="{FF2B5EF4-FFF2-40B4-BE49-F238E27FC236}">
                <a16:creationId xmlns:a16="http://schemas.microsoft.com/office/drawing/2014/main" id="{264E5B16-5598-D910-012C-F954CF2D2298}"/>
              </a:ext>
            </a:extLst>
          </p:cNvPr>
          <p:cNvGrpSpPr/>
          <p:nvPr/>
        </p:nvGrpSpPr>
        <p:grpSpPr>
          <a:xfrm>
            <a:off x="4039926" y="1713278"/>
            <a:ext cx="2813809" cy="1285396"/>
            <a:chOff x="3915744" y="1704834"/>
            <a:chExt cx="2775851" cy="1158805"/>
          </a:xfrm>
        </p:grpSpPr>
        <p:sp>
          <p:nvSpPr>
            <p:cNvPr id="29" name="Tekstvak 28">
              <a:extLst>
                <a:ext uri="{FF2B5EF4-FFF2-40B4-BE49-F238E27FC236}">
                  <a16:creationId xmlns:a16="http://schemas.microsoft.com/office/drawing/2014/main" id="{AC1FDD9A-5B5C-460A-8FD5-2E7B71B11AB3}"/>
                </a:ext>
              </a:extLst>
            </p:cNvPr>
            <p:cNvSpPr txBox="1"/>
            <p:nvPr/>
          </p:nvSpPr>
          <p:spPr>
            <a:xfrm>
              <a:off x="4369786" y="1971698"/>
              <a:ext cx="2055541" cy="582678"/>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Betere onderbouwing van  problematiek leerlingen richting hun ouders</a:t>
              </a:r>
            </a:p>
          </p:txBody>
        </p:sp>
        <p:sp>
          <p:nvSpPr>
            <p:cNvPr id="13" name="Wolk 12">
              <a:extLst>
                <a:ext uri="{FF2B5EF4-FFF2-40B4-BE49-F238E27FC236}">
                  <a16:creationId xmlns:a16="http://schemas.microsoft.com/office/drawing/2014/main" id="{8F678F2E-2D54-4EC5-F9FD-1907E7DF0E77}"/>
                </a:ext>
              </a:extLst>
            </p:cNvPr>
            <p:cNvSpPr/>
            <p:nvPr/>
          </p:nvSpPr>
          <p:spPr>
            <a:xfrm>
              <a:off x="3915744" y="1704834"/>
              <a:ext cx="2775851" cy="1158805"/>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grpSp>
      <p:grpSp>
        <p:nvGrpSpPr>
          <p:cNvPr id="26" name="Groep 25">
            <a:extLst>
              <a:ext uri="{FF2B5EF4-FFF2-40B4-BE49-F238E27FC236}">
                <a16:creationId xmlns:a16="http://schemas.microsoft.com/office/drawing/2014/main" id="{A6FB61A2-8193-7B9D-001D-1E7B94EEE63F}"/>
              </a:ext>
            </a:extLst>
          </p:cNvPr>
          <p:cNvGrpSpPr/>
          <p:nvPr/>
        </p:nvGrpSpPr>
        <p:grpSpPr>
          <a:xfrm>
            <a:off x="7314878" y="1979082"/>
            <a:ext cx="2902689" cy="1285396"/>
            <a:chOff x="7130101" y="1285161"/>
            <a:chExt cx="3020416" cy="1341107"/>
          </a:xfrm>
        </p:grpSpPr>
        <p:sp>
          <p:nvSpPr>
            <p:cNvPr id="31" name="Tekstvak 30">
              <a:extLst>
                <a:ext uri="{FF2B5EF4-FFF2-40B4-BE49-F238E27FC236}">
                  <a16:creationId xmlns:a16="http://schemas.microsoft.com/office/drawing/2014/main" id="{6D5EBD5A-71A1-4612-BD61-8F6BFB95B88B}"/>
                </a:ext>
              </a:extLst>
            </p:cNvPr>
            <p:cNvSpPr txBox="1"/>
            <p:nvPr/>
          </p:nvSpPr>
          <p:spPr>
            <a:xfrm>
              <a:off x="7701617" y="1541881"/>
              <a:ext cx="2055541" cy="867014"/>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Extra inspanningen lonen wanneer de resultaten van de screening zichtbaar worden</a:t>
              </a:r>
            </a:p>
          </p:txBody>
        </p:sp>
        <p:sp>
          <p:nvSpPr>
            <p:cNvPr id="19" name="Wolk 18">
              <a:extLst>
                <a:ext uri="{FF2B5EF4-FFF2-40B4-BE49-F238E27FC236}">
                  <a16:creationId xmlns:a16="http://schemas.microsoft.com/office/drawing/2014/main" id="{F5C45CD4-A73B-9E4A-AD90-A2FCDDCB8D60}"/>
                </a:ext>
              </a:extLst>
            </p:cNvPr>
            <p:cNvSpPr/>
            <p:nvPr/>
          </p:nvSpPr>
          <p:spPr>
            <a:xfrm>
              <a:off x="7130101" y="1285161"/>
              <a:ext cx="3020416" cy="1341107"/>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grpSp>
      <p:grpSp>
        <p:nvGrpSpPr>
          <p:cNvPr id="43" name="Groep 42">
            <a:extLst>
              <a:ext uri="{FF2B5EF4-FFF2-40B4-BE49-F238E27FC236}">
                <a16:creationId xmlns:a16="http://schemas.microsoft.com/office/drawing/2014/main" id="{B7250A13-806A-6DBD-F3E9-17017D21A97D}"/>
              </a:ext>
            </a:extLst>
          </p:cNvPr>
          <p:cNvGrpSpPr/>
          <p:nvPr/>
        </p:nvGrpSpPr>
        <p:grpSpPr>
          <a:xfrm>
            <a:off x="7899689" y="5046896"/>
            <a:ext cx="2757186" cy="1009457"/>
            <a:chOff x="9121444" y="3608872"/>
            <a:chExt cx="3020416" cy="1341107"/>
          </a:xfrm>
        </p:grpSpPr>
        <p:sp>
          <p:nvSpPr>
            <p:cNvPr id="18" name="Tekstvak 17">
              <a:extLst>
                <a:ext uri="{FF2B5EF4-FFF2-40B4-BE49-F238E27FC236}">
                  <a16:creationId xmlns:a16="http://schemas.microsoft.com/office/drawing/2014/main" id="{0F676E1F-84F4-494E-9468-9A7D2468B440}"/>
                </a:ext>
              </a:extLst>
            </p:cNvPr>
            <p:cNvSpPr txBox="1"/>
            <p:nvPr/>
          </p:nvSpPr>
          <p:spPr>
            <a:xfrm>
              <a:off x="9371446" y="3841817"/>
              <a:ext cx="2520408" cy="875214"/>
            </a:xfrm>
            <a:prstGeom prst="rect">
              <a:avLst/>
            </a:prstGeom>
            <a:noFill/>
            <a:ln w="28575">
              <a:noFill/>
            </a:ln>
          </p:spPr>
          <p:txBody>
            <a:bodyPr wrap="square" rtlCol="0">
              <a:spAutoFit/>
            </a:bodyPr>
            <a:lstStyle/>
            <a:p>
              <a:pPr algn="ctr"/>
              <a:r>
                <a:rPr lang="nl-NL" sz="1200" dirty="0">
                  <a:solidFill>
                    <a:srgbClr val="005C6D"/>
                  </a:solidFill>
                  <a:latin typeface="Museo 300" panose="02000000000000000000" pitchFamily="50" charset="0"/>
                </a:rPr>
                <a:t>Drie perspectieven waardevol</a:t>
              </a:r>
            </a:p>
            <a:p>
              <a:pPr algn="ctr"/>
              <a:r>
                <a:rPr lang="nl-NL" sz="1200" dirty="0">
                  <a:solidFill>
                    <a:srgbClr val="005C6D"/>
                  </a:solidFill>
                  <a:latin typeface="Museo 300" panose="02000000000000000000" pitchFamily="50" charset="0"/>
                </a:rPr>
                <a:t>(ouders, leerkracht/mentor, leerling)</a:t>
              </a:r>
            </a:p>
          </p:txBody>
        </p:sp>
        <p:sp>
          <p:nvSpPr>
            <p:cNvPr id="21" name="Wolk 20">
              <a:extLst>
                <a:ext uri="{FF2B5EF4-FFF2-40B4-BE49-F238E27FC236}">
                  <a16:creationId xmlns:a16="http://schemas.microsoft.com/office/drawing/2014/main" id="{F1652A6A-A0A8-7A47-B9DA-C23E11B6DACA}"/>
                </a:ext>
              </a:extLst>
            </p:cNvPr>
            <p:cNvSpPr/>
            <p:nvPr/>
          </p:nvSpPr>
          <p:spPr>
            <a:xfrm>
              <a:off x="9121444" y="3608872"/>
              <a:ext cx="3020416" cy="1341107"/>
            </a:xfrm>
            <a:prstGeom prst="cloud">
              <a:avLst/>
            </a:prstGeom>
            <a:noFill/>
            <a:ln w="28575">
              <a:solidFill>
                <a:srgbClr val="00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grpSp>
      <p:pic>
        <p:nvPicPr>
          <p:cNvPr id="9" name="Afbeelding 8">
            <a:extLst>
              <a:ext uri="{FF2B5EF4-FFF2-40B4-BE49-F238E27FC236}">
                <a16:creationId xmlns:a16="http://schemas.microsoft.com/office/drawing/2014/main" id="{A2810A51-DDFA-6812-88E2-DC39EDD229DD}"/>
              </a:ext>
            </a:extLst>
          </p:cNvPr>
          <p:cNvPicPr>
            <a:picLocks noChangeAspect="1"/>
          </p:cNvPicPr>
          <p:nvPr/>
        </p:nvPicPr>
        <p:blipFill>
          <a:blip r:embed="rId4"/>
          <a:stretch>
            <a:fillRect/>
          </a:stretch>
        </p:blipFill>
        <p:spPr>
          <a:xfrm>
            <a:off x="10581886" y="2708756"/>
            <a:ext cx="1440488" cy="1440488"/>
          </a:xfrm>
          <a:prstGeom prst="rect">
            <a:avLst/>
          </a:prstGeom>
        </p:spPr>
      </p:pic>
      <p:sp>
        <p:nvSpPr>
          <p:cNvPr id="6" name="Tijdelijke aanduiding voor dianummer 8">
            <a:extLst>
              <a:ext uri="{FF2B5EF4-FFF2-40B4-BE49-F238E27FC236}">
                <a16:creationId xmlns:a16="http://schemas.microsoft.com/office/drawing/2014/main" id="{75C1CB1F-679D-2502-5D54-02C16A87FAFF}"/>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8</a:t>
            </a:fld>
            <a:endParaRPr lang="nl-NL" b="1" dirty="0">
              <a:solidFill>
                <a:schemeClr val="bg1"/>
              </a:solidFill>
            </a:endParaRPr>
          </a:p>
        </p:txBody>
      </p:sp>
    </p:spTree>
    <p:extLst>
      <p:ext uri="{BB962C8B-B14F-4D97-AF65-F5344CB8AC3E}">
        <p14:creationId xmlns:p14="http://schemas.microsoft.com/office/powerpoint/2010/main" val="367232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8D92A-9F8B-5241-86FA-ACCF0A20D86C}"/>
              </a:ext>
            </a:extLst>
          </p:cNvPr>
          <p:cNvSpPr>
            <a:spLocks noGrp="1"/>
          </p:cNvSpPr>
          <p:nvPr>
            <p:ph type="title"/>
          </p:nvPr>
        </p:nvSpPr>
        <p:spPr>
          <a:xfrm>
            <a:off x="407773" y="197708"/>
            <a:ext cx="9193427" cy="691978"/>
          </a:xfrm>
        </p:spPr>
        <p:txBody>
          <a:bodyPr>
            <a:normAutofit/>
          </a:bodyPr>
          <a:lstStyle/>
          <a:p>
            <a:r>
              <a:rPr lang="nl-NL" sz="2400" b="1" dirty="0">
                <a:solidFill>
                  <a:srgbClr val="005C6D"/>
                </a:solidFill>
                <a:latin typeface="Museo 300" panose="02000000000000000000" pitchFamily="50" charset="0"/>
                <a:ea typeface="+mn-ea"/>
                <a:cs typeface="Arial" charset="0"/>
              </a:rPr>
              <a:t>Aandachtspunten algemeen</a:t>
            </a:r>
          </a:p>
        </p:txBody>
      </p:sp>
      <p:sp>
        <p:nvSpPr>
          <p:cNvPr id="8" name="Tijdelijke aanduiding voor dianummer 7">
            <a:extLst>
              <a:ext uri="{FF2B5EF4-FFF2-40B4-BE49-F238E27FC236}">
                <a16:creationId xmlns:a16="http://schemas.microsoft.com/office/drawing/2014/main" id="{37B21D6C-A65C-C743-B437-7B79192BBB41}"/>
              </a:ext>
            </a:extLst>
          </p:cNvPr>
          <p:cNvSpPr>
            <a:spLocks noGrp="1"/>
          </p:cNvSpPr>
          <p:nvPr>
            <p:ph type="sldNum" sz="quarter" idx="12"/>
          </p:nvPr>
        </p:nvSpPr>
        <p:spPr>
          <a:xfrm>
            <a:off x="11679866" y="6492875"/>
            <a:ext cx="361122" cy="365125"/>
          </a:xfrm>
        </p:spPr>
        <p:txBody>
          <a:bodyPr/>
          <a:lstStyle/>
          <a:p>
            <a:fld id="{FF4087B3-817A-2649-A012-42E4DDF37DD6}" type="slidenum">
              <a:rPr lang="nl-NL" smtClean="0">
                <a:solidFill>
                  <a:srgbClr val="005C6D"/>
                </a:solidFill>
                <a:latin typeface="Museo 300" panose="02000000000000000000" pitchFamily="50" charset="0"/>
                <a:ea typeface="Arial" charset="0"/>
                <a:cs typeface="Arial" charset="0"/>
              </a:rPr>
              <a:t>9</a:t>
            </a:fld>
            <a:endParaRPr lang="nl-NL" dirty="0">
              <a:solidFill>
                <a:srgbClr val="005C6D"/>
              </a:solidFill>
              <a:latin typeface="Museo 300" panose="02000000000000000000" pitchFamily="50" charset="0"/>
              <a:ea typeface="Arial" charset="0"/>
              <a:cs typeface="Arial" charset="0"/>
            </a:endParaRPr>
          </a:p>
        </p:txBody>
      </p:sp>
      <p:sp>
        <p:nvSpPr>
          <p:cNvPr id="5" name="Tekstvak 4">
            <a:extLst>
              <a:ext uri="{FF2B5EF4-FFF2-40B4-BE49-F238E27FC236}">
                <a16:creationId xmlns:a16="http://schemas.microsoft.com/office/drawing/2014/main" id="{2F06B0AE-78C3-41B0-95C4-353513FEC0B7}"/>
              </a:ext>
            </a:extLst>
          </p:cNvPr>
          <p:cNvSpPr txBox="1"/>
          <p:nvPr/>
        </p:nvSpPr>
        <p:spPr>
          <a:xfrm>
            <a:off x="2792820" y="1816220"/>
            <a:ext cx="1879835" cy="830997"/>
          </a:xfrm>
          <a:prstGeom prst="rect">
            <a:avLst/>
          </a:prstGeom>
          <a:noFill/>
        </p:spPr>
        <p:txBody>
          <a:bodyPr wrap="square" rtlCol="0">
            <a:spAutoFit/>
          </a:bodyPr>
          <a:lstStyle/>
          <a:p>
            <a:pPr algn="ctr"/>
            <a:r>
              <a:rPr lang="nl-NL" sz="1200" dirty="0">
                <a:solidFill>
                  <a:srgbClr val="005C6D"/>
                </a:solidFill>
                <a:latin typeface="Museo 300" panose="02000000000000000000" pitchFamily="50" charset="0"/>
              </a:rPr>
              <a:t>Screening vraagt tijd van de leerkracht, de ouder(s) en de gedragskundige</a:t>
            </a:r>
          </a:p>
        </p:txBody>
      </p:sp>
      <p:sp>
        <p:nvSpPr>
          <p:cNvPr id="4" name="Wolk 3">
            <a:extLst>
              <a:ext uri="{FF2B5EF4-FFF2-40B4-BE49-F238E27FC236}">
                <a16:creationId xmlns:a16="http://schemas.microsoft.com/office/drawing/2014/main" id="{A2DB3FAE-013E-4084-8690-74E34900A455}"/>
              </a:ext>
            </a:extLst>
          </p:cNvPr>
          <p:cNvSpPr/>
          <p:nvPr/>
        </p:nvSpPr>
        <p:spPr>
          <a:xfrm>
            <a:off x="2234224" y="1406825"/>
            <a:ext cx="3020376" cy="1612780"/>
          </a:xfrm>
          <a:prstGeom prst="cloud">
            <a:avLst/>
          </a:prstGeom>
          <a:noFill/>
          <a:ln w="28575">
            <a:solidFill>
              <a:srgbClr val="7E5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35" name="Tekstvak 34">
            <a:extLst>
              <a:ext uri="{FF2B5EF4-FFF2-40B4-BE49-F238E27FC236}">
                <a16:creationId xmlns:a16="http://schemas.microsoft.com/office/drawing/2014/main" id="{A16F3179-ED50-40A7-A1E7-A32E2120F5F4}"/>
              </a:ext>
            </a:extLst>
          </p:cNvPr>
          <p:cNvSpPr txBox="1"/>
          <p:nvPr/>
        </p:nvSpPr>
        <p:spPr>
          <a:xfrm>
            <a:off x="6820047" y="2391778"/>
            <a:ext cx="2137888" cy="461664"/>
          </a:xfrm>
          <a:prstGeom prst="rect">
            <a:avLst/>
          </a:prstGeom>
          <a:noFill/>
        </p:spPr>
        <p:txBody>
          <a:bodyPr wrap="square" rtlCol="0">
            <a:spAutoFit/>
          </a:bodyPr>
          <a:lstStyle/>
          <a:p>
            <a:pPr algn="ctr"/>
            <a:r>
              <a:rPr lang="nl-NL" sz="1200" dirty="0">
                <a:solidFill>
                  <a:srgbClr val="005C6D"/>
                </a:solidFill>
                <a:latin typeface="Museo 300" panose="02000000000000000000" pitchFamily="50" charset="0"/>
              </a:rPr>
              <a:t>Screeningsinstrument lastig voor sommige ouders</a:t>
            </a:r>
          </a:p>
        </p:txBody>
      </p:sp>
      <p:sp>
        <p:nvSpPr>
          <p:cNvPr id="22" name="Wolk 21">
            <a:extLst>
              <a:ext uri="{FF2B5EF4-FFF2-40B4-BE49-F238E27FC236}">
                <a16:creationId xmlns:a16="http://schemas.microsoft.com/office/drawing/2014/main" id="{12C48970-15F7-4921-909D-46AFBD2F0A9D}"/>
              </a:ext>
            </a:extLst>
          </p:cNvPr>
          <p:cNvSpPr/>
          <p:nvPr/>
        </p:nvSpPr>
        <p:spPr>
          <a:xfrm>
            <a:off x="6378803" y="1816220"/>
            <a:ext cx="3020377" cy="1612780"/>
          </a:xfrm>
          <a:prstGeom prst="cloud">
            <a:avLst/>
          </a:prstGeom>
          <a:noFill/>
          <a:ln w="28575">
            <a:solidFill>
              <a:srgbClr val="7E5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sp>
        <p:nvSpPr>
          <p:cNvPr id="29" name="Tekstvak 28">
            <a:extLst>
              <a:ext uri="{FF2B5EF4-FFF2-40B4-BE49-F238E27FC236}">
                <a16:creationId xmlns:a16="http://schemas.microsoft.com/office/drawing/2014/main" id="{AC1FDD9A-5B5C-460A-8FD5-2E7B71B11AB3}"/>
              </a:ext>
            </a:extLst>
          </p:cNvPr>
          <p:cNvSpPr txBox="1"/>
          <p:nvPr/>
        </p:nvSpPr>
        <p:spPr>
          <a:xfrm>
            <a:off x="3924187" y="4312084"/>
            <a:ext cx="2055541" cy="461665"/>
          </a:xfrm>
          <a:prstGeom prst="rect">
            <a:avLst/>
          </a:prstGeom>
          <a:noFill/>
        </p:spPr>
        <p:txBody>
          <a:bodyPr wrap="square" rtlCol="0">
            <a:spAutoFit/>
          </a:bodyPr>
          <a:lstStyle/>
          <a:p>
            <a:pPr algn="ctr"/>
            <a:r>
              <a:rPr lang="nl-NL" sz="1200" dirty="0">
                <a:solidFill>
                  <a:srgbClr val="005C6D"/>
                </a:solidFill>
                <a:latin typeface="Museo 300" panose="02000000000000000000" pitchFamily="50" charset="0"/>
              </a:rPr>
              <a:t>Doorverwijzing Zorg soms moeizaam</a:t>
            </a:r>
          </a:p>
        </p:txBody>
      </p:sp>
      <p:sp>
        <p:nvSpPr>
          <p:cNvPr id="21" name="Wolk 20">
            <a:extLst>
              <a:ext uri="{FF2B5EF4-FFF2-40B4-BE49-F238E27FC236}">
                <a16:creationId xmlns:a16="http://schemas.microsoft.com/office/drawing/2014/main" id="{3E934E0F-E386-4D72-A6E5-D4A3BB91109E}"/>
              </a:ext>
            </a:extLst>
          </p:cNvPr>
          <p:cNvSpPr/>
          <p:nvPr/>
        </p:nvSpPr>
        <p:spPr>
          <a:xfrm>
            <a:off x="3541297" y="3802600"/>
            <a:ext cx="2837506" cy="1571973"/>
          </a:xfrm>
          <a:prstGeom prst="cloud">
            <a:avLst/>
          </a:prstGeom>
          <a:noFill/>
          <a:ln w="28575">
            <a:solidFill>
              <a:srgbClr val="7E5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05C6D"/>
              </a:solidFill>
              <a:latin typeface="Museo 300" panose="02000000000000000000" pitchFamily="50" charset="0"/>
            </a:endParaRPr>
          </a:p>
        </p:txBody>
      </p:sp>
      <p:pic>
        <p:nvPicPr>
          <p:cNvPr id="3" name="Afbeelding 2">
            <a:extLst>
              <a:ext uri="{FF2B5EF4-FFF2-40B4-BE49-F238E27FC236}">
                <a16:creationId xmlns:a16="http://schemas.microsoft.com/office/drawing/2014/main" id="{689B77C9-CBC0-DB28-2811-AA64F379FACF}"/>
              </a:ext>
            </a:extLst>
          </p:cNvPr>
          <p:cNvPicPr>
            <a:picLocks noChangeAspect="1"/>
          </p:cNvPicPr>
          <p:nvPr/>
        </p:nvPicPr>
        <p:blipFill>
          <a:blip r:embed="rId3"/>
          <a:stretch>
            <a:fillRect/>
          </a:stretch>
        </p:blipFill>
        <p:spPr>
          <a:xfrm>
            <a:off x="10581886" y="2708756"/>
            <a:ext cx="1440488" cy="1440488"/>
          </a:xfrm>
          <a:prstGeom prst="rect">
            <a:avLst/>
          </a:prstGeom>
        </p:spPr>
      </p:pic>
      <p:pic>
        <p:nvPicPr>
          <p:cNvPr id="6" name="Tijdelijke aanduiding voor inhoud 8">
            <a:extLst>
              <a:ext uri="{FF2B5EF4-FFF2-40B4-BE49-F238E27FC236}">
                <a16:creationId xmlns:a16="http://schemas.microsoft.com/office/drawing/2014/main" id="{7578DC96-1322-C064-1724-26A880EE4BD1}"/>
              </a:ext>
            </a:extLst>
          </p:cNvPr>
          <p:cNvPicPr>
            <a:picLocks noChangeAspect="1"/>
          </p:cNvPicPr>
          <p:nvPr/>
        </p:nvPicPr>
        <p:blipFill rotWithShape="1">
          <a:blip r:embed="rId4">
            <a:extLst>
              <a:ext uri="{28A0092B-C50C-407E-A947-70E740481C1C}">
                <a14:useLocalDpi xmlns:a14="http://schemas.microsoft.com/office/drawing/2010/main" val="0"/>
              </a:ext>
            </a:extLst>
          </a:blip>
          <a:srcRect t="452" b="19967"/>
          <a:stretch/>
        </p:blipFill>
        <p:spPr>
          <a:xfrm>
            <a:off x="0" y="0"/>
            <a:ext cx="12194981" cy="6858000"/>
          </a:xfrm>
          <a:prstGeom prst="rect">
            <a:avLst/>
          </a:prstGeom>
        </p:spPr>
      </p:pic>
      <p:sp>
        <p:nvSpPr>
          <p:cNvPr id="9" name="Tijdelijke aanduiding voor dianummer 8">
            <a:extLst>
              <a:ext uri="{FF2B5EF4-FFF2-40B4-BE49-F238E27FC236}">
                <a16:creationId xmlns:a16="http://schemas.microsoft.com/office/drawing/2014/main" id="{E48503C5-BA78-C5E7-A183-996A7608CE2F}"/>
              </a:ext>
            </a:extLst>
          </p:cNvPr>
          <p:cNvSpPr txBox="1">
            <a:spLocks/>
          </p:cNvSpPr>
          <p:nvPr/>
        </p:nvSpPr>
        <p:spPr>
          <a:xfrm>
            <a:off x="9288000" y="648000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087B3-817A-2649-A012-42E4DDF37DD6}" type="slidenum">
              <a:rPr lang="nl-NL" b="1" smtClean="0">
                <a:solidFill>
                  <a:schemeClr val="bg1"/>
                </a:solidFill>
              </a:rPr>
              <a:pPr/>
              <a:t>9</a:t>
            </a:fld>
            <a:endParaRPr lang="nl-NL" b="1" dirty="0">
              <a:solidFill>
                <a:schemeClr val="bg1"/>
              </a:solidFill>
            </a:endParaRPr>
          </a:p>
        </p:txBody>
      </p:sp>
    </p:spTree>
    <p:extLst>
      <p:ext uri="{BB962C8B-B14F-4D97-AF65-F5344CB8AC3E}">
        <p14:creationId xmlns:p14="http://schemas.microsoft.com/office/powerpoint/2010/main" val="17555454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LKRACHT_PPT_V3" id="{5A9F9692-0F74-3740-BCD5-24251F78367D}" vid="{8E3BC4F8-FF8C-D849-8697-CB021402EDC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AD6DEDE288974B8AE550795FE484E6" ma:contentTypeVersion="7" ma:contentTypeDescription="Een nieuw document maken." ma:contentTypeScope="" ma:versionID="347420066200a0310445e01b7f11784d">
  <xsd:schema xmlns:xsd="http://www.w3.org/2001/XMLSchema" xmlns:xs="http://www.w3.org/2001/XMLSchema" xmlns:p="http://schemas.microsoft.com/office/2006/metadata/properties" xmlns:ns2="94d37c94-6c88-4eb6-b326-599b3c50e3e0" targetNamespace="http://schemas.microsoft.com/office/2006/metadata/properties" ma:root="true" ma:fieldsID="52f79ff630a278a619654cc2f820b2cb" ns2:_="">
    <xsd:import namespace="94d37c94-6c88-4eb6-b326-599b3c50e3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37c94-6c88-4eb6-b326-599b3c50e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48EB0-F91A-4AE0-AA9A-92CD6682B137}">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4d37c94-6c88-4eb6-b326-599b3c50e3e0"/>
    <ds:schemaRef ds:uri="http://www.w3.org/XML/1998/namespace"/>
  </ds:schemaRefs>
</ds:datastoreItem>
</file>

<file path=customXml/itemProps2.xml><?xml version="1.0" encoding="utf-8"?>
<ds:datastoreItem xmlns:ds="http://schemas.openxmlformats.org/officeDocument/2006/customXml" ds:itemID="{98DFB8C3-4008-42F5-966B-C9581CAD7F47}">
  <ds:schemaRefs>
    <ds:schemaRef ds:uri="94d37c94-6c88-4eb6-b326-599b3c50e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61A43E-26E9-40C4-BD79-200B680568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21761</TotalTime>
  <Words>862</Words>
  <Application>Microsoft Office PowerPoint</Application>
  <PresentationFormat>Breedbeeld</PresentationFormat>
  <Paragraphs>138</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Museo 300</vt:lpstr>
      <vt:lpstr>Kantoorthema</vt:lpstr>
      <vt:lpstr>PowerPoint-presentatie</vt:lpstr>
      <vt:lpstr>Project Delen Screening Psywel</vt:lpstr>
      <vt:lpstr>Psywel Kentalis: overzicht</vt:lpstr>
      <vt:lpstr>Psywel Kentalis: Screening</vt:lpstr>
      <vt:lpstr>Psywel Screening uitkomst?</vt:lpstr>
      <vt:lpstr>Project Delen Screening Psywel</vt:lpstr>
      <vt:lpstr>Project Delen Screening Psywel</vt:lpstr>
      <vt:lpstr>Meerwaarde gezien door de gedragskundigen</vt:lpstr>
      <vt:lpstr>Aandachtspunten algemeen</vt:lpstr>
      <vt:lpstr>Aandachtspunten screening adolescenten met TOS</vt:lpstr>
      <vt:lpstr>Vragen?  Daan Hermans  (d.hermans@kentalis.nl)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programma</dc:title>
  <dc:creator>Zorgmarkten | Cornelis Jan Diepeveen</dc:creator>
  <cp:lastModifiedBy>Hermans, Daan</cp:lastModifiedBy>
  <cp:revision>474</cp:revision>
  <dcterms:created xsi:type="dcterms:W3CDTF">2020-04-15T13:30:56Z</dcterms:created>
  <dcterms:modified xsi:type="dcterms:W3CDTF">2023-11-09T13:06:07Z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0x010100DFAD6DEDE288974B8AE550795FE484E6</vt:lpwstr>
  </property>
</Properties>
</file>