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5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3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6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</p:sldMasterIdLst>
  <p:notesMasterIdLst>
    <p:notesMasterId r:id="rId21"/>
  </p:notesMasterIdLst>
  <p:sldIdLst>
    <p:sldId id="407" r:id="rId5"/>
    <p:sldId id="411" r:id="rId6"/>
    <p:sldId id="412" r:id="rId7"/>
    <p:sldId id="409" r:id="rId8"/>
    <p:sldId id="346" r:id="rId9"/>
    <p:sldId id="357" r:id="rId10"/>
    <p:sldId id="343" r:id="rId11"/>
    <p:sldId id="377" r:id="rId12"/>
    <p:sldId id="384" r:id="rId13"/>
    <p:sldId id="391" r:id="rId14"/>
    <p:sldId id="394" r:id="rId15"/>
    <p:sldId id="410" r:id="rId16"/>
    <p:sldId id="397" r:id="rId17"/>
    <p:sldId id="398" r:id="rId18"/>
    <p:sldId id="401" r:id="rId19"/>
    <p:sldId id="402" r:id="rId20"/>
  </p:sldIdLst>
  <p:sldSz cx="25600025" cy="14400213"/>
  <p:notesSz cx="6858000" cy="9144000"/>
  <p:defaultTextStyle>
    <a:defPPr>
      <a:defRPr lang="nl-NL"/>
    </a:defPPr>
    <a:lvl1pPr marL="0" algn="l" defTabSz="1919966" rtl="0" eaLnBrk="1" latinLnBrk="0" hangingPunct="1">
      <a:defRPr sz="3779" kern="1200">
        <a:solidFill>
          <a:schemeClr val="tx1"/>
        </a:solidFill>
        <a:latin typeface="+mn-lt"/>
        <a:ea typeface="+mn-ea"/>
        <a:cs typeface="+mn-cs"/>
      </a:defRPr>
    </a:lvl1pPr>
    <a:lvl2pPr marL="959983" algn="l" defTabSz="1919966" rtl="0" eaLnBrk="1" latinLnBrk="0" hangingPunct="1">
      <a:defRPr sz="3779" kern="1200">
        <a:solidFill>
          <a:schemeClr val="tx1"/>
        </a:solidFill>
        <a:latin typeface="+mn-lt"/>
        <a:ea typeface="+mn-ea"/>
        <a:cs typeface="+mn-cs"/>
      </a:defRPr>
    </a:lvl2pPr>
    <a:lvl3pPr marL="1919966" algn="l" defTabSz="1919966" rtl="0" eaLnBrk="1" latinLnBrk="0" hangingPunct="1">
      <a:defRPr sz="3779" kern="1200">
        <a:solidFill>
          <a:schemeClr val="tx1"/>
        </a:solidFill>
        <a:latin typeface="+mn-lt"/>
        <a:ea typeface="+mn-ea"/>
        <a:cs typeface="+mn-cs"/>
      </a:defRPr>
    </a:lvl3pPr>
    <a:lvl4pPr marL="2879949" algn="l" defTabSz="1919966" rtl="0" eaLnBrk="1" latinLnBrk="0" hangingPunct="1">
      <a:defRPr sz="3779" kern="1200">
        <a:solidFill>
          <a:schemeClr val="tx1"/>
        </a:solidFill>
        <a:latin typeface="+mn-lt"/>
        <a:ea typeface="+mn-ea"/>
        <a:cs typeface="+mn-cs"/>
      </a:defRPr>
    </a:lvl4pPr>
    <a:lvl5pPr marL="3839931" algn="l" defTabSz="1919966" rtl="0" eaLnBrk="1" latinLnBrk="0" hangingPunct="1">
      <a:defRPr sz="3779" kern="1200">
        <a:solidFill>
          <a:schemeClr val="tx1"/>
        </a:solidFill>
        <a:latin typeface="+mn-lt"/>
        <a:ea typeface="+mn-ea"/>
        <a:cs typeface="+mn-cs"/>
      </a:defRPr>
    </a:lvl5pPr>
    <a:lvl6pPr marL="4799914" algn="l" defTabSz="1919966" rtl="0" eaLnBrk="1" latinLnBrk="0" hangingPunct="1">
      <a:defRPr sz="3779" kern="1200">
        <a:solidFill>
          <a:schemeClr val="tx1"/>
        </a:solidFill>
        <a:latin typeface="+mn-lt"/>
        <a:ea typeface="+mn-ea"/>
        <a:cs typeface="+mn-cs"/>
      </a:defRPr>
    </a:lvl6pPr>
    <a:lvl7pPr marL="5759897" algn="l" defTabSz="1919966" rtl="0" eaLnBrk="1" latinLnBrk="0" hangingPunct="1">
      <a:defRPr sz="3779" kern="1200">
        <a:solidFill>
          <a:schemeClr val="tx1"/>
        </a:solidFill>
        <a:latin typeface="+mn-lt"/>
        <a:ea typeface="+mn-ea"/>
        <a:cs typeface="+mn-cs"/>
      </a:defRPr>
    </a:lvl7pPr>
    <a:lvl8pPr marL="6719880" algn="l" defTabSz="1919966" rtl="0" eaLnBrk="1" latinLnBrk="0" hangingPunct="1">
      <a:defRPr sz="3779" kern="1200">
        <a:solidFill>
          <a:schemeClr val="tx1"/>
        </a:solidFill>
        <a:latin typeface="+mn-lt"/>
        <a:ea typeface="+mn-ea"/>
        <a:cs typeface="+mn-cs"/>
      </a:defRPr>
    </a:lvl8pPr>
    <a:lvl9pPr marL="7679863" algn="l" defTabSz="1919966" rtl="0" eaLnBrk="1" latinLnBrk="0" hangingPunct="1">
      <a:defRPr sz="377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84" userDrawn="1">
          <p15:clr>
            <a:srgbClr val="A4A3A4"/>
          </p15:clr>
        </p15:guide>
        <p15:guide id="2" pos="104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C80476-2F18-EDDF-C880-F3446D8CAF65}" name="Gelder van, Hille" initials="GvH" userId="S::H.Vangelder@kentalis.nl::ee0e282e-e50e-4194-904c-e9135df3f8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 Landwaart" initials="FL" lastIdx="2" clrIdx="0"/>
  <p:cmAuthor id="2" name="Prawiro-Atmodjo, Peia" initials="CD" lastIdx="23" clrIdx="1"/>
  <p:cmAuthor id="3" name="Ellen Vinks" initials="EV" lastIdx="8" clrIdx="2"/>
  <p:cmAuthor id="4" name="Hermans, Daan" initials="HD" lastIdx="1" clrIdx="3">
    <p:extLst>
      <p:ext uri="{19B8F6BF-5375-455C-9EA6-DF929625EA0E}">
        <p15:presenceInfo xmlns:p15="http://schemas.microsoft.com/office/powerpoint/2012/main" userId="S::D.Hermans@kentalis.nl::1c18957c-25c2-4a3e-8c21-f8b31ebcb5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519C"/>
    <a:srgbClr val="92D050"/>
    <a:srgbClr val="00676C"/>
    <a:srgbClr val="7E519C"/>
    <a:srgbClr val="93C430"/>
    <a:srgbClr val="009A93"/>
    <a:srgbClr val="009A2F"/>
    <a:srgbClr val="FEC1AE"/>
    <a:srgbClr val="A596DE"/>
    <a:srgbClr val="DE8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8336C2-A25E-4774-90E7-B96CD17B85DF}" v="1" dt="2023-05-17T07:31:27.348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684" y="72"/>
      </p:cViewPr>
      <p:guideLst>
        <p:guide orient="horz" pos="584"/>
        <p:guide pos="10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lder van, Hille" userId="ee0e282e-e50e-4194-904c-e9135df3f87b" providerId="ADAL" clId="{288336C2-A25E-4774-90E7-B96CD17B85DF}"/>
    <pc:docChg chg="custSel addSld delSld modSld">
      <pc:chgData name="Gelder van, Hille" userId="ee0e282e-e50e-4194-904c-e9135df3f87b" providerId="ADAL" clId="{288336C2-A25E-4774-90E7-B96CD17B85DF}" dt="2023-05-17T07:31:45.490" v="3" actId="47"/>
      <pc:docMkLst>
        <pc:docMk/>
      </pc:docMkLst>
      <pc:sldChg chg="del">
        <pc:chgData name="Gelder van, Hille" userId="ee0e282e-e50e-4194-904c-e9135df3f87b" providerId="ADAL" clId="{288336C2-A25E-4774-90E7-B96CD17B85DF}" dt="2023-05-17T07:31:45.490" v="3" actId="47"/>
        <pc:sldMkLst>
          <pc:docMk/>
          <pc:sldMk cId="1664248538" sldId="372"/>
        </pc:sldMkLst>
      </pc:sldChg>
      <pc:sldChg chg="delSp add mod">
        <pc:chgData name="Gelder van, Hille" userId="ee0e282e-e50e-4194-904c-e9135df3f87b" providerId="ADAL" clId="{288336C2-A25E-4774-90E7-B96CD17B85DF}" dt="2023-05-17T07:31:31.636" v="1" actId="478"/>
        <pc:sldMkLst>
          <pc:docMk/>
          <pc:sldMk cId="2784627338" sldId="411"/>
        </pc:sldMkLst>
        <pc:picChg chg="del">
          <ac:chgData name="Gelder van, Hille" userId="ee0e282e-e50e-4194-904c-e9135df3f87b" providerId="ADAL" clId="{288336C2-A25E-4774-90E7-B96CD17B85DF}" dt="2023-05-17T07:31:31.636" v="1" actId="478"/>
          <ac:picMkLst>
            <pc:docMk/>
            <pc:sldMk cId="2784627338" sldId="411"/>
            <ac:picMk id="2" creationId="{8C64101E-D69E-F059-48A6-4EBC9742AB5B}"/>
          </ac:picMkLst>
        </pc:picChg>
      </pc:sldChg>
      <pc:sldChg chg="delSp add mod">
        <pc:chgData name="Gelder van, Hille" userId="ee0e282e-e50e-4194-904c-e9135df3f87b" providerId="ADAL" clId="{288336C2-A25E-4774-90E7-B96CD17B85DF}" dt="2023-05-17T07:31:36.848" v="2" actId="478"/>
        <pc:sldMkLst>
          <pc:docMk/>
          <pc:sldMk cId="3309356854" sldId="412"/>
        </pc:sldMkLst>
        <pc:picChg chg="del">
          <ac:chgData name="Gelder van, Hille" userId="ee0e282e-e50e-4194-904c-e9135df3f87b" providerId="ADAL" clId="{288336C2-A25E-4774-90E7-B96CD17B85DF}" dt="2023-05-17T07:31:36.848" v="2" actId="478"/>
          <ac:picMkLst>
            <pc:docMk/>
            <pc:sldMk cId="3309356854" sldId="412"/>
            <ac:picMk id="2" creationId="{8C64101E-D69E-F059-48A6-4EBC9742AB5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kentalis.local\dfs\user\USR1\VGELDERH\Mijn%20Documenten\Psywel%20in%20Beeld\Relevante%20data%20Psywel%20Onderwijs%20Inventarisati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Andere problemen?</a:t>
            </a:r>
          </a:p>
        </c:rich>
      </c:tx>
      <c:layout>
        <c:manualLayout>
          <c:xMode val="edge"/>
          <c:yMode val="edge"/>
          <c:x val="0.1415654588889585"/>
          <c:y val="8.52150505804017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0.13886246889387224"/>
          <c:y val="0.23523261459036388"/>
          <c:w val="0.24123054640779495"/>
          <c:h val="0.6502895101417356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0A-41E3-B866-F645AC9B98A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0A-41E3-B866-F645AC9B98A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0A-41E3-B866-F645AC9B98A2}"/>
              </c:ext>
            </c:extLst>
          </c:dPt>
          <c:dPt>
            <c:idx val="3"/>
            <c:bubble3D val="0"/>
            <c:spPr>
              <a:pattFill prst="wdDnDiag">
                <a:fgClr>
                  <a:schemeClr val="accent6"/>
                </a:fgClr>
                <a:bgClr>
                  <a:schemeClr val="accent4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0A-41E3-B866-F645AC9B98A2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10A-41E3-B866-F645AC9B98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1 Psywel'!$A$31:$A$35</c:f>
              <c:strCache>
                <c:ptCount val="5"/>
                <c:pt idx="0">
                  <c:v>Geen van onderstaande problemen</c:v>
                </c:pt>
                <c:pt idx="1">
                  <c:v>Lichamelijke kwetsbaarheden</c:v>
                </c:pt>
                <c:pt idx="2">
                  <c:v>Benedengemiddeld IQ</c:v>
                </c:pt>
                <c:pt idx="3">
                  <c:v>Lichamelijke kwetsbaarheden én benedengemiddeld IQ</c:v>
                </c:pt>
                <c:pt idx="4">
                  <c:v>Missing</c:v>
                </c:pt>
              </c:strCache>
            </c:strRef>
          </c:cat>
          <c:val>
            <c:numRef>
              <c:f>'Dia 1 Psywel'!$B$31:$B$35</c:f>
              <c:numCache>
                <c:formatCode>General</c:formatCode>
                <c:ptCount val="5"/>
                <c:pt idx="0">
                  <c:v>220</c:v>
                </c:pt>
                <c:pt idx="1">
                  <c:v>122</c:v>
                </c:pt>
                <c:pt idx="2">
                  <c:v>65</c:v>
                </c:pt>
                <c:pt idx="3">
                  <c:v>59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0A-41E3-B866-F645AC9B9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5408329494660512"/>
          <c:y val="0.21177624528678191"/>
          <c:w val="0.5675044700874573"/>
          <c:h val="0.705084484861402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/>
              <a:t>Arrangement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957663317360991"/>
          <c:y val="0.78514844375320747"/>
          <c:w val="0.30938335476971546"/>
          <c:h val="0.205954213714868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/>
              <a:t>Arrangement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957663317360991"/>
          <c:y val="0.78514844375320747"/>
          <c:w val="0.30938335476971546"/>
          <c:h val="0.205954213714868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/>
              <a:t>Arrangement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957663317360991"/>
          <c:y val="0.78514844375320747"/>
          <c:w val="0.30938335476971546"/>
          <c:h val="0.205954213714868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 b="1">
                <a:solidFill>
                  <a:schemeClr val="tx1"/>
                </a:solidFill>
                <a:latin typeface="Museo 300" panose="02000000000000000000" pitchFamily="50" charset="0"/>
              </a:rPr>
              <a:t>Hoeveel vragenlijsten zijn ingevuld per leerling?</a:t>
            </a:r>
          </a:p>
        </c:rich>
      </c:tx>
      <c:layout>
        <c:manualLayout>
          <c:xMode val="edge"/>
          <c:yMode val="edge"/>
          <c:x val="9.4900404820061651E-2"/>
          <c:y val="6.19183792887333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C3A-49BE-9D29-8E6B928D014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C3A-49BE-9D29-8E6B928D014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C3A-49BE-9D29-8E6B928D014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C3A-49BE-9D29-8E6B928D01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Blad1!$E$2:$E$5</c:f>
              <c:strCache>
                <c:ptCount val="4"/>
                <c:pt idx="0">
                  <c:v>Géén vragenlijst afgenomen</c:v>
                </c:pt>
                <c:pt idx="1">
                  <c:v>Eén vragenlijst afgenomen</c:v>
                </c:pt>
                <c:pt idx="2">
                  <c:v>Twee vragenlijsten afgenomen</c:v>
                </c:pt>
                <c:pt idx="3">
                  <c:v>Drie vragenlijsten afgenomen</c:v>
                </c:pt>
              </c:strCache>
            </c:strRef>
          </c:cat>
          <c:val>
            <c:numRef>
              <c:f>Blad1!$F$2:$F$5</c:f>
              <c:numCache>
                <c:formatCode>General</c:formatCode>
                <c:ptCount val="4"/>
                <c:pt idx="0">
                  <c:v>20</c:v>
                </c:pt>
                <c:pt idx="1">
                  <c:v>21</c:v>
                </c:pt>
                <c:pt idx="2">
                  <c:v>186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C3A-49BE-9D29-8E6B928D014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822777255876246"/>
          <c:y val="0.20804496728221059"/>
          <c:w val="0.38375554594601446"/>
          <c:h val="0.684691987031032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/>
              <a:t>Arrangement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957663317360991"/>
          <c:y val="0.78514844375320747"/>
          <c:w val="0.30938335476971546"/>
          <c:h val="0.205954213714868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 b="1">
                <a:solidFill>
                  <a:schemeClr val="tx1"/>
                </a:solidFill>
                <a:latin typeface="Museo 300" panose="02000000000000000000" pitchFamily="50" charset="0"/>
              </a:rPr>
              <a:t>Pluis of Niet Pluis </a:t>
            </a:r>
          </a:p>
          <a:p>
            <a:pPr>
              <a:defRPr sz="2400">
                <a:solidFill>
                  <a:schemeClr val="tx1"/>
                </a:solidFill>
                <a:latin typeface="Museo 300" panose="02000000000000000000" pitchFamily="50" charset="0"/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volgens </a:t>
            </a:r>
            <a:r>
              <a:rPr lang="nl-NL" sz="2400" baseline="0" err="1">
                <a:solidFill>
                  <a:schemeClr val="tx1"/>
                </a:solidFill>
                <a:latin typeface="Museo 300" panose="02000000000000000000" pitchFamily="50" charset="0"/>
              </a:rPr>
              <a:t>gedragskundigen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7E-451A-B60A-75B1EBF6EF1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7E-451A-B60A-75B1EBF6EF1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7E-451A-B60A-75B1EBF6EF16}"/>
              </c:ext>
            </c:extLst>
          </c:dPt>
          <c:dLbls>
            <c:dLbl>
              <c:idx val="0"/>
              <c:layout>
                <c:manualLayout>
                  <c:x val="-3.1495384336229094E-2"/>
                  <c:y val="0.309814330997969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Museo 300" panose="02000000000000000000" pitchFamily="50" charset="0"/>
                        <a:ea typeface="+mn-ea"/>
                        <a:cs typeface="+mn-cs"/>
                      </a:defRPr>
                    </a:pPr>
                    <a:fld id="{F4364142-4794-4E0D-A5F3-CA39EC562E63}" type="CATEGORYNAME">
                      <a:rPr lang="en-US" sz="2000" baseline="0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pPr>
                        <a:defRPr sz="2000">
                          <a:solidFill>
                            <a:schemeClr val="tx1"/>
                          </a:solidFill>
                          <a:latin typeface="Museo 300" panose="02000000000000000000" pitchFamily="50" charset="0"/>
                        </a:defRPr>
                      </a:pPr>
                      <a:t>[CATEGORIENAAM]</a:t>
                    </a:fld>
                    <a:r>
                      <a:rPr lang="en-US" sz="2000" baseline="0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; </a:t>
                    </a:r>
                  </a:p>
                  <a:p>
                    <a:pPr>
                      <a:defRPr sz="2000">
                        <a:solidFill>
                          <a:schemeClr val="tx1"/>
                        </a:solidFill>
                        <a:latin typeface="Museo 300" panose="02000000000000000000" pitchFamily="50" charset="0"/>
                      </a:defRPr>
                    </a:pPr>
                    <a:fld id="{D9CB5777-B265-458F-B5AF-429CA1ED03DC}" type="PERCENTAGE">
                      <a:rPr lang="en-US" sz="2000" baseline="0" smtClean="0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pPr>
                        <a:defRPr sz="2000">
                          <a:solidFill>
                            <a:schemeClr val="tx1"/>
                          </a:solidFill>
                          <a:latin typeface="Museo 300" panose="02000000000000000000" pitchFamily="50" charset="0"/>
                        </a:defRPr>
                      </a:pPr>
                      <a:t>[PERCENTAGE]</a:t>
                    </a:fld>
                    <a:endParaRPr lang="nl-NL"/>
                  </a:p>
                </c:rich>
              </c:tx>
              <c:spPr>
                <a:xfrm>
                  <a:off x="6269470" y="3729575"/>
                  <a:ext cx="1111854" cy="65402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Museo 300" panose="02000000000000000000" pitchFamily="50" charset="0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1151"/>
                        <a:gd name="adj2" fmla="val -9422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2008761498656938"/>
                      <c:h val="8.436421865853636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77E-451A-B60A-75B1EBF6EF16}"/>
                </c:ext>
              </c:extLst>
            </c:dLbl>
            <c:dLbl>
              <c:idx val="1"/>
              <c:layout>
                <c:manualLayout>
                  <c:x val="-2.6652852617378917E-2"/>
                  <c:y val="-0.29719333295323591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Museo 300" panose="02000000000000000000" pitchFamily="50" charset="0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9779"/>
                        <a:gd name="adj2" fmla="val 50696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869839037704036"/>
                      <c:h val="9.87241625107482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77E-451A-B60A-75B1EBF6EF16}"/>
                </c:ext>
              </c:extLst>
            </c:dLbl>
            <c:dLbl>
              <c:idx val="2"/>
              <c:layout>
                <c:manualLayout>
                  <c:x val="-7.8175895765472334E-2"/>
                  <c:y val="0.11636362155557187"/>
                </c:manualLayout>
              </c:layout>
              <c:tx>
                <c:rich>
                  <a:bodyPr/>
                  <a:lstStyle/>
                  <a:p>
                    <a:fld id="{15158C5E-8F32-4120-B71E-C333C8E64BF0}" type="CATEGORYNAME">
                      <a:rPr lang="en-US"/>
                      <a:pPr/>
                      <a:t>[CATEGORIENAAM]</a:t>
                    </a:fld>
                    <a:r>
                      <a:rPr lang="en-US" baseline="0"/>
                      <a:t>; </a:t>
                    </a:r>
                    <a:fld id="{BB144CFA-5BC6-4AB9-AF20-E051621D97B6}" type="VALUE">
                      <a:rPr lang="en-US" baseline="0"/>
                      <a:pPr/>
                      <a:t>[WAARDE]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77E-451A-B60A-75B1EBF6EF1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'Dia 3 en 4'!$A$28:$A$30</c:f>
              <c:strCache>
                <c:ptCount val="2"/>
                <c:pt idx="0">
                  <c:v>Pluis</c:v>
                </c:pt>
                <c:pt idx="1">
                  <c:v>Niet Pluis</c:v>
                </c:pt>
              </c:strCache>
            </c:strRef>
          </c:cat>
          <c:val>
            <c:numRef>
              <c:f>'Dia 3 en 4'!$B$28:$B$30</c:f>
              <c:numCache>
                <c:formatCode>General</c:formatCode>
                <c:ptCount val="3"/>
                <c:pt idx="0">
                  <c:v>101</c:v>
                </c:pt>
                <c:pt idx="1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7E-451A-B60A-75B1EBF6E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22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Uitslag adviesgesprek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</a:t>
            </a:r>
          </a:p>
          <a:p>
            <a:pPr>
              <a:defRPr sz="2400">
                <a:solidFill>
                  <a:schemeClr val="tx1"/>
                </a:solidFill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na Niet Pluis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layout>
        <c:manualLayout>
          <c:xMode val="edge"/>
          <c:yMode val="edge"/>
          <c:x val="0.1850174629658202"/>
          <c:y val="6.45717138714970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45-4511-8CB8-F4B26F792379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45-4511-8CB8-F4B26F7923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45-4511-8CB8-F4B26F792379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45-4511-8CB8-F4B26F792379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E45-4511-8CB8-F4B26F792379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E45-4511-8CB8-F4B26F792379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6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Museo 300" panose="02000000000000000000" pitchFamily="50" charset="0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E45-4511-8CB8-F4B26F7923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3 en 4'!$A$32:$A$37</c:f>
              <c:strCache>
                <c:ptCount val="6"/>
                <c:pt idx="0">
                  <c:v>Diagnostisch onderzoek Kentalis</c:v>
                </c:pt>
                <c:pt idx="1">
                  <c:v>Overig (verwijzing elders)</c:v>
                </c:pt>
                <c:pt idx="2">
                  <c:v>Afwachten/geen verwijzing</c:v>
                </c:pt>
                <c:pt idx="3">
                  <c:v>Geen consensus</c:v>
                </c:pt>
                <c:pt idx="4">
                  <c:v>Géén adviesgesprek</c:v>
                </c:pt>
                <c:pt idx="5">
                  <c:v>Missing</c:v>
                </c:pt>
              </c:strCache>
            </c:strRef>
          </c:cat>
          <c:val>
            <c:numRef>
              <c:f>'Dia 3 en 4'!$B$32:$B$37</c:f>
              <c:numCache>
                <c:formatCode>0</c:formatCode>
                <c:ptCount val="6"/>
                <c:pt idx="0">
                  <c:v>43</c:v>
                </c:pt>
                <c:pt idx="1">
                  <c:v>49</c:v>
                </c:pt>
                <c:pt idx="2">
                  <c:v>21</c:v>
                </c:pt>
                <c:pt idx="3">
                  <c:v>6</c:v>
                </c:pt>
                <c:pt idx="4">
                  <c:v>6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E45-4511-8CB8-F4B26F79237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446909265446997"/>
          <c:y val="0.23986714835800971"/>
          <c:w val="0.40860021559723891"/>
          <c:h val="0.68500426276410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Problemen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volgens </a:t>
            </a:r>
          </a:p>
          <a:p>
            <a:pPr>
              <a:defRPr sz="2400">
                <a:solidFill>
                  <a:schemeClr val="tx1"/>
                </a:solidFill>
                <a:latin typeface="Museo 300" panose="02000000000000000000" pitchFamily="50" charset="0"/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de leerkracht (TRF)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layout>
        <c:manualLayout>
          <c:xMode val="edge"/>
          <c:yMode val="edge"/>
          <c:x val="0.22228668919218442"/>
          <c:y val="5.8262169192023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30-4259-9819-327CB52315D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30-4259-9819-327CB52315D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30-4259-9819-327CB52315D2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30-4259-9819-327CB52315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5'!$F$3:$F$6</c:f>
              <c:strCache>
                <c:ptCount val="4"/>
                <c:pt idx="0">
                  <c:v>Internaliserende problemen</c:v>
                </c:pt>
                <c:pt idx="1">
                  <c:v>Externaliserende problemen</c:v>
                </c:pt>
                <c:pt idx="2">
                  <c:v>In- én externaliserende problemen</c:v>
                </c:pt>
                <c:pt idx="3">
                  <c:v>Geen problemen in de klinische range</c:v>
                </c:pt>
              </c:strCache>
            </c:strRef>
          </c:cat>
          <c:val>
            <c:numRef>
              <c:f>'Dia 5'!$G$3:$G$6</c:f>
              <c:numCache>
                <c:formatCode>General</c:formatCode>
                <c:ptCount val="4"/>
                <c:pt idx="0">
                  <c:v>22</c:v>
                </c:pt>
                <c:pt idx="1">
                  <c:v>26</c:v>
                </c:pt>
                <c:pt idx="2">
                  <c:v>9</c:v>
                </c:pt>
                <c:pt idx="3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30-4259-9819-327CB52315D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288198605469119"/>
          <c:y val="0.26127419168757754"/>
          <c:w val="0.43203515934558917"/>
          <c:h val="0.596910963052695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Problemen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volgens </a:t>
            </a:r>
          </a:p>
          <a:p>
            <a:pPr algn="ctr">
              <a:defRPr sz="2400">
                <a:solidFill>
                  <a:schemeClr val="tx1"/>
                </a:solidFill>
                <a:latin typeface="Museo 300" panose="02000000000000000000" pitchFamily="50" charset="0"/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de ouder (CBCL)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layout>
        <c:manualLayout>
          <c:xMode val="edge"/>
          <c:yMode val="edge"/>
          <c:x val="0.25871541563693123"/>
          <c:y val="4.85494131726469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3F-482C-B7BA-705F13A08F6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3F-482C-B7BA-705F13A08F6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3F-482C-B7BA-705F13A08F60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3F-482C-B7BA-705F13A08F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5'!$F$9:$F$12</c:f>
              <c:strCache>
                <c:ptCount val="4"/>
                <c:pt idx="0">
                  <c:v>Internaliserende problemen</c:v>
                </c:pt>
                <c:pt idx="1">
                  <c:v>Externaliserende problemen</c:v>
                </c:pt>
                <c:pt idx="2">
                  <c:v>In- én externaliserende problemen</c:v>
                </c:pt>
                <c:pt idx="3">
                  <c:v>Geen problemen in de klinische range</c:v>
                </c:pt>
              </c:strCache>
            </c:strRef>
          </c:cat>
          <c:val>
            <c:numRef>
              <c:f>'Dia 5'!$G$9:$G$12</c:f>
              <c:numCache>
                <c:formatCode>General</c:formatCode>
                <c:ptCount val="4"/>
                <c:pt idx="0">
                  <c:v>12</c:v>
                </c:pt>
                <c:pt idx="1">
                  <c:v>13</c:v>
                </c:pt>
                <c:pt idx="2">
                  <c:v>12</c:v>
                </c:pt>
                <c:pt idx="3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3F-482C-B7BA-705F13A08F6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 b="1">
                <a:solidFill>
                  <a:schemeClr val="tx1"/>
                </a:solidFill>
                <a:latin typeface="Museo 300" panose="02000000000000000000" pitchFamily="50" charset="0"/>
              </a:rPr>
              <a:t>Hoeveel vragenlijsten zijn ingevuld per leerling?</a:t>
            </a:r>
          </a:p>
        </c:rich>
      </c:tx>
      <c:layout>
        <c:manualLayout>
          <c:xMode val="edge"/>
          <c:yMode val="edge"/>
          <c:x val="8.7707229246306168E-2"/>
          <c:y val="4.29042892036740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60-408F-93BE-BA54F4D96ED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60-408F-93BE-BA54F4D96ED8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60-408F-93BE-BA54F4D96ED8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60-408F-93BE-BA54F4D96E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Blad1!$E$18:$E$21</c:f>
              <c:strCache>
                <c:ptCount val="4"/>
                <c:pt idx="0">
                  <c:v>Géén vragenlijst afgenomen</c:v>
                </c:pt>
                <c:pt idx="1">
                  <c:v>Eén vragenlijst afgenomen</c:v>
                </c:pt>
                <c:pt idx="2">
                  <c:v>Twee vragenlijsten afgenomen</c:v>
                </c:pt>
                <c:pt idx="3">
                  <c:v>Drie vragenlijsten afgenomen</c:v>
                </c:pt>
              </c:strCache>
            </c:strRef>
          </c:cat>
          <c:val>
            <c:numRef>
              <c:f>Blad1!$F$18:$F$21</c:f>
              <c:numCache>
                <c:formatCode>General</c:formatCode>
                <c:ptCount val="4"/>
                <c:pt idx="0">
                  <c:v>8</c:v>
                </c:pt>
                <c:pt idx="1">
                  <c:v>9</c:v>
                </c:pt>
                <c:pt idx="2">
                  <c:v>49</c:v>
                </c:pt>
                <c:pt idx="3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60-408F-93BE-BA54F4D96ED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062395036867619"/>
          <c:y val="0.20930325811558603"/>
          <c:w val="0.37972185603496394"/>
          <c:h val="0.684691987031032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05814789063121"/>
          <c:y val="0.39055463049672273"/>
          <c:w val="0.5461539562459623"/>
          <c:h val="0.60569362125281967"/>
        </c:manualLayout>
      </c:layout>
      <c:pieChart>
        <c:varyColors val="1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86B4E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BE-447A-8D93-E3911143A0D4}"/>
              </c:ext>
            </c:extLst>
          </c:dPt>
          <c:dPt>
            <c:idx val="1"/>
            <c:bubble3D val="0"/>
            <c:spPr>
              <a:solidFill>
                <a:srgbClr val="D993C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BE-447A-8D93-E3911143A0D4}"/>
              </c:ext>
            </c:extLst>
          </c:dPt>
          <c:dLbls>
            <c:dLbl>
              <c:idx val="0"/>
              <c:layout>
                <c:manualLayout>
                  <c:x val="-0.25293750916604252"/>
                  <c:y val="-7.04397133552394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94319015094775"/>
                      <c:h val="0.121919108248808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8BE-447A-8D93-E3911143A0D4}"/>
                </c:ext>
              </c:extLst>
            </c:dLbl>
            <c:dLbl>
              <c:idx val="1"/>
              <c:layout>
                <c:manualLayout>
                  <c:x val="0.25293750916604252"/>
                  <c:y val="2.59155437796416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27273616101092"/>
                      <c:h val="0.121919108248808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8BE-447A-8D93-E3911143A0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1 Psywel'!$A$27:$A$28</c:f>
              <c:strCache>
                <c:ptCount val="2"/>
                <c:pt idx="0">
                  <c:v>Jongen</c:v>
                </c:pt>
                <c:pt idx="1">
                  <c:v>Meisje</c:v>
                </c:pt>
              </c:strCache>
            </c:strRef>
          </c:cat>
          <c:val>
            <c:numRef>
              <c:f>'Dia 1 Psywel'!$B$27:$B$28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BE-447A-8D93-E3911143A0D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526485641261359"/>
          <c:y val="4.6878397068882086E-3"/>
          <c:w val="0.65060541318838516"/>
          <c:h val="0.365887365607571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nl-N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/>
              <a:t>Arrangement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957663317360991"/>
          <c:y val="0.78514844375320747"/>
          <c:w val="0.30938335476971546"/>
          <c:h val="0.205954213714868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 b="1">
                <a:solidFill>
                  <a:schemeClr val="tx1"/>
                </a:solidFill>
                <a:latin typeface="Museo 300" panose="02000000000000000000" pitchFamily="50" charset="0"/>
              </a:rPr>
              <a:t>Pluis of Niet Pluis</a:t>
            </a:r>
            <a:r>
              <a:rPr lang="nl-NL" sz="2400" b="1" baseline="0">
                <a:solidFill>
                  <a:schemeClr val="tx1"/>
                </a:solidFill>
                <a:latin typeface="Museo 300" panose="02000000000000000000" pitchFamily="50" charset="0"/>
              </a:rPr>
              <a:t> </a:t>
            </a:r>
          </a:p>
          <a:p>
            <a:pPr>
              <a:defRPr sz="2400">
                <a:solidFill>
                  <a:schemeClr val="tx1"/>
                </a:solidFill>
                <a:latin typeface="Museo 300" panose="02000000000000000000" pitchFamily="50" charset="0"/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volgens </a:t>
            </a:r>
            <a:r>
              <a:rPr lang="nl-NL" sz="2400" baseline="0" err="1">
                <a:solidFill>
                  <a:schemeClr val="tx1"/>
                </a:solidFill>
                <a:latin typeface="Museo 300" panose="02000000000000000000" pitchFamily="50" charset="0"/>
              </a:rPr>
              <a:t>gedragskundigen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layout>
        <c:manualLayout>
          <c:xMode val="edge"/>
          <c:yMode val="edge"/>
          <c:x val="0.27774837439792316"/>
          <c:y val="4.84293027320915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D6-4CB6-BB8E-0657DDC93F3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D6-4CB6-BB8E-0657DDC93F3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D6-4CB6-BB8E-0657DDC93F35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1D6-4CB6-BB8E-0657DDC93F35}"/>
              </c:ext>
            </c:extLst>
          </c:dPt>
          <c:dLbls>
            <c:dLbl>
              <c:idx val="0"/>
              <c:layout>
                <c:manualLayout>
                  <c:x val="-4.0724373569515013E-2"/>
                  <c:y val="0.3296465420369802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Museo 300" panose="02000000000000000000" pitchFamily="50" charset="0"/>
                        <a:ea typeface="+mn-ea"/>
                        <a:cs typeface="+mn-cs"/>
                      </a:defRPr>
                    </a:pPr>
                    <a:fld id="{A6B494C1-E99D-4131-B2CA-CCCEEBB850B2}" type="CATEGORYNAME">
                      <a:rPr lang="en-US" sz="2000" dirty="0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pPr>
                        <a:defRPr sz="2000">
                          <a:solidFill>
                            <a:schemeClr val="tx1"/>
                          </a:solidFill>
                          <a:latin typeface="Museo 300" panose="02000000000000000000" pitchFamily="50" charset="0"/>
                        </a:defRPr>
                      </a:pPr>
                      <a:t>[CATEGORIENAAM]</a:t>
                    </a:fld>
                    <a:r>
                      <a:rPr lang="en-US" sz="2000" baseline="0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; </a:t>
                    </a:r>
                  </a:p>
                  <a:p>
                    <a:pPr>
                      <a:defRPr sz="2000">
                        <a:solidFill>
                          <a:schemeClr val="tx1"/>
                        </a:solidFill>
                        <a:latin typeface="Museo 300" panose="02000000000000000000" pitchFamily="50" charset="0"/>
                      </a:defRPr>
                    </a:pPr>
                    <a:fld id="{C2D9CD34-7841-4692-8BCA-B08FE6F1437A}" type="PERCENTAGE">
                      <a:rPr lang="en-US" sz="2000" baseline="0" smtClean="0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pPr>
                        <a:defRPr sz="2000">
                          <a:solidFill>
                            <a:schemeClr val="tx1"/>
                          </a:solidFill>
                          <a:latin typeface="Museo 300" panose="02000000000000000000" pitchFamily="50" charset="0"/>
                        </a:defRPr>
                      </a:pPr>
                      <a:t>[PERCENTAGE]</a:t>
                    </a:fld>
                    <a:endParaRPr lang="nl-NL"/>
                  </a:p>
                </c:rich>
              </c:tx>
              <c:spPr>
                <a:xfrm>
                  <a:off x="6202705" y="3772681"/>
                  <a:ext cx="1124553" cy="768325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Museo 300" panose="02000000000000000000" pitchFamily="50" charset="0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5930"/>
                        <a:gd name="adj2" fmla="val -9019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1980321894566295"/>
                      <c:h val="8.720956629323163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1D6-4CB6-BB8E-0657DDC93F35}"/>
                </c:ext>
              </c:extLst>
            </c:dLbl>
            <c:dLbl>
              <c:idx val="1"/>
              <c:layout>
                <c:manualLayout>
                  <c:x val="3.1019766741709205E-2"/>
                  <c:y val="-0.36772329485476896"/>
                </c:manualLayout>
              </c:layout>
              <c:spPr>
                <a:xfrm>
                  <a:off x="1481664" y="4535611"/>
                  <a:ext cx="1606401" cy="854249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Museo 300" panose="02000000000000000000" pitchFamily="50" charset="0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1644"/>
                        <a:gd name="adj2" fmla="val 9599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113640654050483"/>
                      <c:h val="9.69624635361687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1D6-4CB6-BB8E-0657DDC93F35}"/>
                </c:ext>
              </c:extLst>
            </c:dLbl>
            <c:dLbl>
              <c:idx val="2"/>
              <c:layout>
                <c:manualLayout>
                  <c:x val="-4.5602605863192182E-2"/>
                  <c:y val="8.727271616667892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D6-4CB6-BB8E-0657DDC93F35}"/>
                </c:ext>
              </c:extLst>
            </c:dLbl>
            <c:dLbl>
              <c:idx val="3"/>
              <c:layout>
                <c:manualLayout>
                  <c:x val="-2.3887079261672096E-2"/>
                  <c:y val="2.26262597469167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1D6-4CB6-BB8E-0657DDC93F3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'Dia 3 en 4'!$A$50:$A$53</c:f>
              <c:strCache>
                <c:ptCount val="2"/>
                <c:pt idx="0">
                  <c:v>Pluis</c:v>
                </c:pt>
                <c:pt idx="1">
                  <c:v>Niet Pluis</c:v>
                </c:pt>
              </c:strCache>
            </c:strRef>
          </c:cat>
          <c:val>
            <c:numRef>
              <c:f>'Dia 3 en 4'!$B$50:$B$53</c:f>
              <c:numCache>
                <c:formatCode>General</c:formatCode>
                <c:ptCount val="4"/>
                <c:pt idx="0">
                  <c:v>40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D6-4CB6-BB8E-0657DDC93F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322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Uitslag adviesgesprek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</a:t>
            </a:r>
          </a:p>
          <a:p>
            <a:pPr>
              <a:defRPr sz="2400">
                <a:solidFill>
                  <a:schemeClr val="tx1"/>
                </a:solidFill>
                <a:latin typeface="Museo 300" panose="02000000000000000000" pitchFamily="50" charset="0"/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na Niet Pluis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layout>
        <c:manualLayout>
          <c:xMode val="edge"/>
          <c:yMode val="edge"/>
          <c:x val="0.17906579723655519"/>
          <c:y val="3.2846497712386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17-46CC-A552-B87B736CEC9A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17-46CC-A552-B87B736CEC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17-46CC-A552-B87B736CEC9A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17-46CC-A552-B87B736CEC9A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517-46CC-A552-B87B736CEC9A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517-46CC-A552-B87B736CEC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3 en 4'!$A$56:$A$61</c:f>
              <c:strCache>
                <c:ptCount val="6"/>
                <c:pt idx="0">
                  <c:v>Diagnostisch onderzoek Kentalis</c:v>
                </c:pt>
                <c:pt idx="1">
                  <c:v>Overig (verwijzing elders)</c:v>
                </c:pt>
                <c:pt idx="2">
                  <c:v>Afwachten/geen verwijzing</c:v>
                </c:pt>
                <c:pt idx="3">
                  <c:v>Geen consensus</c:v>
                </c:pt>
                <c:pt idx="4">
                  <c:v>Géén adviesgesprek</c:v>
                </c:pt>
                <c:pt idx="5">
                  <c:v>Missing</c:v>
                </c:pt>
              </c:strCache>
            </c:strRef>
          </c:cat>
          <c:val>
            <c:numRef>
              <c:f>'Dia 3 en 4'!$B$56:$B$61</c:f>
              <c:numCache>
                <c:formatCode>0</c:formatCode>
                <c:ptCount val="6"/>
                <c:pt idx="0">
                  <c:v>16</c:v>
                </c:pt>
                <c:pt idx="1">
                  <c:v>17</c:v>
                </c:pt>
                <c:pt idx="2">
                  <c:v>23</c:v>
                </c:pt>
                <c:pt idx="3">
                  <c:v>1</c:v>
                </c:pt>
                <c:pt idx="4" formatCode="General">
                  <c:v>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517-46CC-A552-B87B736CEC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347257348662292"/>
          <c:y val="0.21937348798638889"/>
          <c:w val="0.40002860876858759"/>
          <c:h val="0.71357093725788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Problemen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volgens </a:t>
            </a:r>
          </a:p>
          <a:p>
            <a:pPr>
              <a:defRPr sz="2400">
                <a:solidFill>
                  <a:schemeClr val="tx1"/>
                </a:solidFill>
                <a:latin typeface="Museo 300" panose="02000000000000000000" pitchFamily="50" charset="0"/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de ouder (CBCL)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layout>
        <c:manualLayout>
          <c:xMode val="edge"/>
          <c:yMode val="edge"/>
          <c:x val="0.23985015190008868"/>
          <c:y val="0.109294172333919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0.2162105352280618"/>
          <c:y val="0.2619091614210996"/>
          <c:w val="0.48170716649743139"/>
          <c:h val="0.4028921278813121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0E-43F1-8225-30FBD26626B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0E-43F1-8225-30FBD26626B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0E-43F1-8225-30FBD26626B2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0E-43F1-8225-30FBD26626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5'!$F$24:$F$27</c:f>
              <c:strCache>
                <c:ptCount val="4"/>
                <c:pt idx="0">
                  <c:v>Internaliserende problemen</c:v>
                </c:pt>
                <c:pt idx="1">
                  <c:v>Externaliserende problemen</c:v>
                </c:pt>
                <c:pt idx="2">
                  <c:v>In- én externaliserende problemen</c:v>
                </c:pt>
                <c:pt idx="3">
                  <c:v>Geen problemen in de klinische range</c:v>
                </c:pt>
              </c:strCache>
            </c:strRef>
          </c:cat>
          <c:val>
            <c:numRef>
              <c:f>'Dia 5'!$G$24:$G$27</c:f>
              <c:numCache>
                <c:formatCode>General</c:formatCode>
                <c:ptCount val="4"/>
                <c:pt idx="0">
                  <c:v>8</c:v>
                </c:pt>
                <c:pt idx="1">
                  <c:v>1</c:v>
                </c:pt>
                <c:pt idx="2">
                  <c:v>4</c:v>
                </c:pt>
                <c:pt idx="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E0E-43F1-8225-30FBD26626B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237488600878766"/>
          <c:y val="0.69625588163084595"/>
          <c:w val="0.73525022798242468"/>
          <c:h val="0.300621427731041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Problemen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volgens </a:t>
            </a:r>
          </a:p>
          <a:p>
            <a:pPr>
              <a:defRPr sz="2400">
                <a:solidFill>
                  <a:schemeClr val="tx1"/>
                </a:solidFill>
                <a:latin typeface="Museo 300" panose="02000000000000000000" pitchFamily="50" charset="0"/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de leerkracht (TRF)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layout>
        <c:manualLayout>
          <c:xMode val="edge"/>
          <c:yMode val="edge"/>
          <c:x val="0.21774798746489402"/>
          <c:y val="4.26063472440622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0.18783417933939653"/>
          <c:y val="0.21898575906996035"/>
          <c:w val="0.4901500846650903"/>
          <c:h val="0.552652649226409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EC-4DF3-9BBC-5BEAD580495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EC-4DF3-9BBC-5BEAD580495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EC-4DF3-9BBC-5BEAD5804953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4EC-4DF3-9BBC-5BEAD58049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5'!$F$18:$F$21</c:f>
              <c:strCache>
                <c:ptCount val="4"/>
                <c:pt idx="0">
                  <c:v>Internaliserende problemen</c:v>
                </c:pt>
                <c:pt idx="1">
                  <c:v>Externaliserende problemen</c:v>
                </c:pt>
                <c:pt idx="2">
                  <c:v>In- én externaliserende problemen</c:v>
                </c:pt>
                <c:pt idx="3">
                  <c:v>Geen problemen in de klinische range</c:v>
                </c:pt>
              </c:strCache>
            </c:strRef>
          </c:cat>
          <c:val>
            <c:numRef>
              <c:f>'Dia 5'!$G$18:$G$21</c:f>
              <c:numCache>
                <c:formatCode>General</c:formatCode>
                <c:ptCount val="4"/>
                <c:pt idx="0">
                  <c:v>20</c:v>
                </c:pt>
                <c:pt idx="1">
                  <c:v>8</c:v>
                </c:pt>
                <c:pt idx="2">
                  <c:v>10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EC-4DF3-9BBC-5BEAD580495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Problemen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volgens </a:t>
            </a:r>
          </a:p>
          <a:p>
            <a:pPr>
              <a:defRPr sz="2400">
                <a:solidFill>
                  <a:schemeClr val="tx1"/>
                </a:solidFill>
                <a:latin typeface="Museo 300" panose="02000000000000000000" pitchFamily="50" charset="0"/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de leerling (YSR)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0.17456697367895566"/>
          <c:y val="0.22068438216799038"/>
          <c:w val="0.51907372414428543"/>
          <c:h val="0.5599236364154435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1A-4FCA-BFCC-4F125960C4A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1A-4FCA-BFCC-4F125960C4A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1A-4FCA-BFCC-4F125960C4AD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1A-4FCA-BFCC-4F125960C4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5'!$F$30:$F$33</c:f>
              <c:strCache>
                <c:ptCount val="4"/>
                <c:pt idx="0">
                  <c:v>Internaliserende problemen</c:v>
                </c:pt>
                <c:pt idx="1">
                  <c:v>Externaliserende problemen</c:v>
                </c:pt>
                <c:pt idx="2">
                  <c:v>In- én externaliserende problemen</c:v>
                </c:pt>
                <c:pt idx="3">
                  <c:v>Geen problemen in de klinische range</c:v>
                </c:pt>
              </c:strCache>
            </c:strRef>
          </c:cat>
          <c:val>
            <c:numRef>
              <c:f>'Dia 5'!$G$30:$G$33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2</c:v>
                </c:pt>
                <c:pt idx="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1A-4FCA-BFCC-4F125960C4A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Type hoorrevalidatie</a:t>
            </a:r>
          </a:p>
        </c:rich>
      </c:tx>
      <c:layout>
        <c:manualLayout>
          <c:xMode val="edge"/>
          <c:yMode val="edge"/>
          <c:x val="0.21621135485542026"/>
          <c:y val="4.4065576462854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96-4A92-8B91-31D50B44A11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96-4A92-8B91-31D50B44A11B}"/>
              </c:ext>
            </c:extLst>
          </c:dPt>
          <c:dPt>
            <c:idx val="2"/>
            <c:bubble3D val="0"/>
            <c:spPr>
              <a:pattFill prst="wdUpDiag">
                <a:fgClr>
                  <a:schemeClr val="accent6"/>
                </a:fgClr>
                <a:bgClr>
                  <a:schemeClr val="accent5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E96-4A92-8B91-31D50B44A1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E96-4A92-8B91-31D50B44A11B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E96-4A92-8B91-31D50B44A1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1 Psywel'!$A$8:$A$12</c:f>
              <c:strCache>
                <c:ptCount val="5"/>
                <c:pt idx="0">
                  <c:v>Hoortoestellen</c:v>
                </c:pt>
                <c:pt idx="1">
                  <c:v>CI</c:v>
                </c:pt>
                <c:pt idx="2">
                  <c:v>Hoortoestel + CI</c:v>
                </c:pt>
                <c:pt idx="3">
                  <c:v>Géén</c:v>
                </c:pt>
                <c:pt idx="4">
                  <c:v>BCD/BAHA/ABI</c:v>
                </c:pt>
              </c:strCache>
            </c:strRef>
          </c:cat>
          <c:val>
            <c:numRef>
              <c:f>'Dia 1 Psywel'!$B$8:$B$12</c:f>
              <c:numCache>
                <c:formatCode>0%</c:formatCode>
                <c:ptCount val="5"/>
                <c:pt idx="0">
                  <c:v>0.43</c:v>
                </c:pt>
                <c:pt idx="1">
                  <c:v>0.36</c:v>
                </c:pt>
                <c:pt idx="2">
                  <c:v>0.1</c:v>
                </c:pt>
                <c:pt idx="3">
                  <c:v>0.06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E96-4A92-8B91-31D50B44A11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093173039961995"/>
          <c:y val="0.18789077997800332"/>
          <c:w val="0.44556745812965498"/>
          <c:h val="0.688997728349429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Thuistaal</a:t>
            </a:r>
          </a:p>
        </c:rich>
      </c:tx>
      <c:layout>
        <c:manualLayout>
          <c:xMode val="edge"/>
          <c:yMode val="edge"/>
          <c:x val="0.57761705926645412"/>
          <c:y val="8.04663862037270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CE-4A11-A2E7-298155FB79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CE-4A11-A2E7-298155FB79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0CE-4A11-A2E7-298155FB79D2}"/>
              </c:ext>
            </c:extLst>
          </c:dPt>
          <c:dPt>
            <c:idx val="3"/>
            <c:bubble3D val="0"/>
            <c:spPr>
              <a:pattFill prst="wdUpDiag">
                <a:fgClr>
                  <a:schemeClr val="accent1"/>
                </a:fgClr>
                <a:bgClr>
                  <a:schemeClr val="accent3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0CE-4A11-A2E7-298155FB79D2}"/>
              </c:ext>
            </c:extLst>
          </c:dPt>
          <c:dPt>
            <c:idx val="4"/>
            <c:bubble3D val="0"/>
            <c:spPr>
              <a:pattFill prst="wdDnDiag">
                <a:fgClr>
                  <a:schemeClr val="accent2"/>
                </a:fgClr>
                <a:bgClr>
                  <a:schemeClr val="accent3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0CE-4A11-A2E7-298155FB79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1 Psywel'!$A$20:$A$24</c:f>
              <c:strCache>
                <c:ptCount val="5"/>
                <c:pt idx="0">
                  <c:v>NL/NmG</c:v>
                </c:pt>
                <c:pt idx="1">
                  <c:v>Nederlandse Gebarentaal</c:v>
                </c:pt>
                <c:pt idx="2">
                  <c:v>Andere gesproken taal</c:v>
                </c:pt>
                <c:pt idx="3">
                  <c:v>Nederlands en andere gesproken taal</c:v>
                </c:pt>
                <c:pt idx="4">
                  <c:v>NGT en NL en andere gesproken taal</c:v>
                </c:pt>
              </c:strCache>
            </c:strRef>
          </c:cat>
          <c:val>
            <c:numRef>
              <c:f>'Dia 1 Psywel'!$B$20:$B$24</c:f>
              <c:numCache>
                <c:formatCode>0%</c:formatCode>
                <c:ptCount val="5"/>
                <c:pt idx="0">
                  <c:v>0.55000000000000004</c:v>
                </c:pt>
                <c:pt idx="1">
                  <c:v>0.04</c:v>
                </c:pt>
                <c:pt idx="2">
                  <c:v>0.13</c:v>
                </c:pt>
                <c:pt idx="3">
                  <c:v>0.17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0CE-4A11-A2E7-298155FB79D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26239714203248976"/>
          <c:w val="0.50610046342358028"/>
          <c:h val="0.63498178372461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Museo 300" panose="02000000000000000000" pitchFamily="50" charset="0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Arrangement</a:t>
            </a:r>
          </a:p>
        </c:rich>
      </c:tx>
      <c:layout>
        <c:manualLayout>
          <c:xMode val="edge"/>
          <c:yMode val="edge"/>
          <c:x val="0.36986309711622323"/>
          <c:y val="8.3522417281103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3C4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30-4404-9559-A70A604BB7FF}"/>
              </c:ext>
            </c:extLst>
          </c:dPt>
          <c:dPt>
            <c:idx val="1"/>
            <c:bubble3D val="0"/>
            <c:spPr>
              <a:solidFill>
                <a:srgbClr val="009A9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30-4404-9559-A70A604BB7FF}"/>
              </c:ext>
            </c:extLst>
          </c:dPt>
          <c:dPt>
            <c:idx val="2"/>
            <c:bubble3D val="0"/>
            <c:spPr>
              <a:solidFill>
                <a:srgbClr val="C2C8F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30-4404-9559-A70A604BB7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1 Psywel'!$A$3:$A$5</c:f>
              <c:strCache>
                <c:ptCount val="3"/>
                <c:pt idx="0">
                  <c:v>Doof</c:v>
                </c:pt>
                <c:pt idx="1">
                  <c:v>SH</c:v>
                </c:pt>
                <c:pt idx="2">
                  <c:v>Overig</c:v>
                </c:pt>
              </c:strCache>
            </c:strRef>
          </c:cat>
          <c:val>
            <c:numRef>
              <c:f>'Dia 1 Psywel'!$B$3:$B$5</c:f>
              <c:numCache>
                <c:formatCode>0%</c:formatCode>
                <c:ptCount val="3"/>
                <c:pt idx="0">
                  <c:v>0.54</c:v>
                </c:pt>
                <c:pt idx="1">
                  <c:v>0.42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30-4404-9559-A70A604BB7F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3.6085867315770279E-2"/>
          <c:y val="0.37950040446501648"/>
          <c:w val="0.28482073090456189"/>
          <c:h val="0.373557130087821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/>
              <a:t>Arrangement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957663317360991"/>
          <c:y val="0.78514844375320747"/>
          <c:w val="0.30938335476971546"/>
          <c:h val="0.205954213714868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l-NL" sz="2400" b="1">
                <a:solidFill>
                  <a:schemeClr val="tx1"/>
                </a:solidFill>
                <a:latin typeface="Museo 300" panose="02000000000000000000" pitchFamily="50" charset="0"/>
              </a:rPr>
              <a:t>Hoeveel</a:t>
            </a:r>
            <a:r>
              <a:rPr lang="nl-NL" sz="2400" b="1" baseline="0">
                <a:solidFill>
                  <a:schemeClr val="tx1"/>
                </a:solidFill>
                <a:latin typeface="Museo 300" panose="02000000000000000000" pitchFamily="50" charset="0"/>
              </a:rPr>
              <a:t> leerlingen </a:t>
            </a:r>
          </a:p>
          <a:p>
            <a:pPr>
              <a:defRPr sz="2400">
                <a:solidFill>
                  <a:schemeClr val="tx1"/>
                </a:solidFill>
              </a:defRPr>
            </a:pPr>
            <a:r>
              <a:rPr lang="nl-NL" sz="2400" b="1" baseline="0">
                <a:solidFill>
                  <a:schemeClr val="tx1"/>
                </a:solidFill>
                <a:latin typeface="Museo 300" panose="02000000000000000000" pitchFamily="50" charset="0"/>
              </a:rPr>
              <a:t>zijn gescreend?</a:t>
            </a:r>
            <a:endParaRPr lang="nl-NL" sz="2400" b="1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layout>
        <c:manualLayout>
          <c:xMode val="edge"/>
          <c:yMode val="edge"/>
          <c:x val="0.23347908520292898"/>
          <c:y val="0.116395336741236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0.25667867353874346"/>
          <c:y val="0.28608001464009136"/>
          <c:w val="0.31365288674006542"/>
          <c:h val="0.396557212732565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C8-4766-9FE5-0D4CCE65AFF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C8-4766-9FE5-0D4CCE65AFF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384DEAE-049B-4FF9-A063-12EE28E09EC4}" type="VALUE">
                      <a:rPr lang="en-US"/>
                      <a:pPr/>
                      <a:t>[WAARDE]</a:t>
                    </a:fld>
                    <a:endParaRPr lang="en-US" baseline="0"/>
                  </a:p>
                  <a:p>
                    <a:r>
                      <a:rPr lang="en-US"/>
                      <a:t>(</a:t>
                    </a:r>
                    <a:fld id="{FC0FF059-23B5-4619-B011-272389C45E5F}" type="PERCENTAGE">
                      <a:rPr lang="en-US" smtClean="0"/>
                      <a:pPr/>
                      <a:t>[PERCENTAGE]</a:t>
                    </a:fld>
                    <a:r>
                      <a:rPr lang="en-US"/>
                      <a:t>)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6C8-4766-9FE5-0D4CCE65AFF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101C2A4-44EF-4614-8232-BF87AEF197DB}" type="VALUE">
                      <a:rPr lang="en-US"/>
                      <a:pPr/>
                      <a:t>[WAARDE]</a:t>
                    </a:fld>
                    <a:endParaRPr lang="en-US" baseline="0"/>
                  </a:p>
                  <a:p>
                    <a:r>
                      <a:rPr lang="en-US"/>
                      <a:t>(</a:t>
                    </a:r>
                    <a:fld id="{08B2AE72-23A4-4D12-8799-0E9093217293}" type="PERCENTAGE">
                      <a:rPr lang="en-US" smtClean="0"/>
                      <a:pPr/>
                      <a:t>[PERCENTAGE]</a:t>
                    </a:fld>
                    <a:r>
                      <a:rPr lang="en-US"/>
                      <a:t>)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6C8-4766-9FE5-0D4CCE65AF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2 Psywel'!$E$2:$E$3</c:f>
              <c:strCache>
                <c:ptCount val="2"/>
                <c:pt idx="0">
                  <c:v>Totaal wel gescreend</c:v>
                </c:pt>
                <c:pt idx="1">
                  <c:v>Totaal niet gescreend</c:v>
                </c:pt>
              </c:strCache>
            </c:strRef>
          </c:cat>
          <c:val>
            <c:numRef>
              <c:f>'Dia 2 Psywel'!$F$2:$F$3</c:f>
              <c:numCache>
                <c:formatCode>General</c:formatCode>
                <c:ptCount val="2"/>
                <c:pt idx="0">
                  <c:v>352</c:v>
                </c:pt>
                <c:pt idx="1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C8-4766-9FE5-0D4CCE65A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5120293448320459E-2"/>
          <c:y val="0.72905985076709134"/>
          <c:w val="0.64376002173261915"/>
          <c:h val="0.15465944913872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Op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11 </a:t>
            </a:r>
            <a:r>
              <a:rPr lang="nl-NL" sz="2400" b="1" baseline="0">
                <a:solidFill>
                  <a:schemeClr val="tx1"/>
                </a:solidFill>
                <a:latin typeface="Museo 300" panose="02000000000000000000" pitchFamily="50" charset="0"/>
              </a:rPr>
              <a:t>SO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scholen </a:t>
            </a:r>
          </a:p>
          <a:p>
            <a:pPr>
              <a:defRPr sz="2400">
                <a:solidFill>
                  <a:schemeClr val="tx1"/>
                </a:solidFill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gescreend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layout>
        <c:manualLayout>
          <c:xMode val="edge"/>
          <c:yMode val="edge"/>
          <c:x val="0.33571675542465229"/>
          <c:y val="6.634880341430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7.9978159361788745E-2"/>
          <c:y val="0.1924581453672207"/>
          <c:w val="0.81930860292336616"/>
          <c:h val="0.48147196708218143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28-4282-AFC2-24A1154112B2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28-4282-AFC2-24A1154112B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28-4282-AFC2-24A1154112B2}"/>
              </c:ext>
            </c:extLst>
          </c:dPt>
          <c:dPt>
            <c:idx val="3"/>
            <c:bubble3D val="0"/>
            <c:spPr>
              <a:solidFill>
                <a:srgbClr val="DE88E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28-4282-AFC2-24A1154112B2}"/>
              </c:ext>
            </c:extLst>
          </c:dPt>
          <c:dPt>
            <c:idx val="4"/>
            <c:bubble3D val="0"/>
            <c:spPr>
              <a:solidFill>
                <a:srgbClr val="A596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28-4282-AFC2-24A1154112B2}"/>
              </c:ext>
            </c:extLst>
          </c:dPt>
          <c:dPt>
            <c:idx val="5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D28-4282-AFC2-24A1154112B2}"/>
              </c:ext>
            </c:extLst>
          </c:dPt>
          <c:dLbls>
            <c:dLbl>
              <c:idx val="5"/>
              <c:layout>
                <c:manualLayout>
                  <c:x val="-0.14611186376517074"/>
                  <c:y val="-6.632772558081365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Museo 300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en-US" sz="2000" b="1" err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Niet</a:t>
                    </a:r>
                    <a:r>
                      <a:rPr lang="en-US" sz="2000" b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 </a:t>
                    </a:r>
                    <a:r>
                      <a:rPr lang="en-US" sz="2000" b="1" err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gescreend</a:t>
                    </a:r>
                    <a:r>
                      <a:rPr lang="en-US" sz="2000" b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 </a:t>
                    </a:r>
                    <a:r>
                      <a:rPr lang="en-US" sz="2000" b="1" err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omdat</a:t>
                    </a:r>
                    <a:r>
                      <a:rPr lang="en-US" sz="2000" b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...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Museo 300" panose="02000000000000000000" pitchFamily="50" charset="0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98068069133878"/>
                      <c:h val="0.2021499224897254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ED28-4282-AFC2-24A1154112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2 Psywel'!$A$15:$A$19</c:f>
              <c:strCache>
                <c:ptCount val="5"/>
                <c:pt idx="0">
                  <c:v>Wel gescreend op SO</c:v>
                </c:pt>
                <c:pt idx="1">
                  <c:v>Leerling is net gestart</c:v>
                </c:pt>
                <c:pt idx="2">
                  <c:v>Geen reactie of toestemming ouders</c:v>
                </c:pt>
                <c:pt idx="3">
                  <c:v>Leerling zit al in de zorg</c:v>
                </c:pt>
                <c:pt idx="4">
                  <c:v>Overig / missing</c:v>
                </c:pt>
              </c:strCache>
            </c:strRef>
          </c:cat>
          <c:val>
            <c:numRef>
              <c:f>'Dia 2 Psywel'!$B$15:$B$19</c:f>
              <c:numCache>
                <c:formatCode>General</c:formatCode>
                <c:ptCount val="5"/>
                <c:pt idx="0">
                  <c:v>245</c:v>
                </c:pt>
                <c:pt idx="1">
                  <c:v>37</c:v>
                </c:pt>
                <c:pt idx="2">
                  <c:v>18</c:v>
                </c:pt>
                <c:pt idx="3">
                  <c:v>20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D28-4282-AFC2-24A115411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50"/>
        <c:splitType val="val"/>
        <c:splitPos val="2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90155552573559"/>
          <c:y val="0.63173354846226759"/>
          <c:w val="0.73170751198508488"/>
          <c:h val="0.28183305204109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l-NL" sz="2400">
                <a:solidFill>
                  <a:schemeClr val="tx1"/>
                </a:solidFill>
                <a:latin typeface="Museo 300" panose="02000000000000000000" pitchFamily="50" charset="0"/>
              </a:rPr>
              <a:t>Op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7 </a:t>
            </a:r>
            <a:r>
              <a:rPr lang="nl-NL" sz="2400" b="1" baseline="0">
                <a:solidFill>
                  <a:schemeClr val="tx1"/>
                </a:solidFill>
                <a:latin typeface="Museo 300" panose="02000000000000000000" pitchFamily="50" charset="0"/>
              </a:rPr>
              <a:t>VSO</a:t>
            </a: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 scholen </a:t>
            </a:r>
          </a:p>
          <a:p>
            <a:pPr>
              <a:defRPr sz="2400">
                <a:solidFill>
                  <a:schemeClr val="tx1"/>
                </a:solidFill>
              </a:defRPr>
            </a:pPr>
            <a:r>
              <a:rPr lang="nl-NL" sz="2400" baseline="0">
                <a:solidFill>
                  <a:schemeClr val="tx1"/>
                </a:solidFill>
                <a:latin typeface="Museo 300" panose="02000000000000000000" pitchFamily="50" charset="0"/>
              </a:rPr>
              <a:t>gescreend</a:t>
            </a:r>
            <a:endParaRPr lang="nl-NL" sz="2400">
              <a:solidFill>
                <a:schemeClr val="tx1"/>
              </a:solidFill>
              <a:latin typeface="Museo 300" panose="02000000000000000000" pitchFamily="50" charset="0"/>
            </a:endParaRPr>
          </a:p>
        </c:rich>
      </c:tx>
      <c:layout>
        <c:manualLayout>
          <c:xMode val="edge"/>
          <c:yMode val="edge"/>
          <c:x val="0.3869255519858521"/>
          <c:y val="9.53834417896272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0.20104561806273993"/>
          <c:y val="0.21252461471293782"/>
          <c:w val="0.68898973755709858"/>
          <c:h val="0.41843629369294338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04-4A1D-9F26-FF37AA65DC3B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04-4A1D-9F26-FF37AA65DC3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04-4A1D-9F26-FF37AA65DC3B}"/>
              </c:ext>
            </c:extLst>
          </c:dPt>
          <c:dPt>
            <c:idx val="3"/>
            <c:bubble3D val="0"/>
            <c:spPr>
              <a:solidFill>
                <a:srgbClr val="DE88E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404-4A1D-9F26-FF37AA65DC3B}"/>
              </c:ext>
            </c:extLst>
          </c:dPt>
          <c:dPt>
            <c:idx val="4"/>
            <c:bubble3D val="0"/>
            <c:spPr>
              <a:solidFill>
                <a:srgbClr val="A596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404-4A1D-9F26-FF37AA65DC3B}"/>
              </c:ext>
            </c:extLst>
          </c:dPt>
          <c:dPt>
            <c:idx val="5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404-4A1D-9F26-FF37AA65DC3B}"/>
              </c:ext>
            </c:extLst>
          </c:dPt>
          <c:dLbls>
            <c:dLbl>
              <c:idx val="0"/>
              <c:layout>
                <c:manualLayout>
                  <c:x val="0.12121245542287343"/>
                  <c:y val="7.26150953308658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Museo 300" panose="02000000000000000000" pitchFamily="50" charset="0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542328916519724E-2"/>
                      <c:h val="9.48339801686787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404-4A1D-9F26-FF37AA65DC3B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4-4A1D-9F26-FF37AA65DC3B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04-4A1D-9F26-FF37AA65DC3B}"/>
                </c:ext>
              </c:extLst>
            </c:dLbl>
            <c:dLbl>
              <c:idx val="3"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04-4A1D-9F26-FF37AA65DC3B}"/>
                </c:ext>
              </c:extLst>
            </c:dLbl>
            <c:dLbl>
              <c:idx val="4"/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04-4A1D-9F26-FF37AA65DC3B}"/>
                </c:ext>
              </c:extLst>
            </c:dLbl>
            <c:dLbl>
              <c:idx val="5"/>
              <c:layout>
                <c:manualLayout>
                  <c:x val="-0.15665599189978324"/>
                  <c:y val="2.957687421462912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Museo 300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en-US" sz="2000" b="1" err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Niet</a:t>
                    </a:r>
                    <a:r>
                      <a:rPr lang="en-US" sz="2000" b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 </a:t>
                    </a:r>
                    <a:r>
                      <a:rPr lang="en-US" sz="2000" b="1" err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gescreend</a:t>
                    </a:r>
                    <a:r>
                      <a:rPr lang="en-US" sz="2000" b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 </a:t>
                    </a:r>
                    <a:r>
                      <a:rPr lang="en-US" sz="2000" b="1" err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omdat</a:t>
                    </a:r>
                    <a:r>
                      <a:rPr lang="en-US" sz="2000" b="1">
                        <a:solidFill>
                          <a:schemeClr val="tx1"/>
                        </a:solidFill>
                        <a:latin typeface="Museo 300" panose="02000000000000000000" pitchFamily="50" charset="0"/>
                      </a:rPr>
                      <a:t>...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Museo 300" panose="02000000000000000000" pitchFamily="50" charset="0"/>
                      <a:ea typeface="+mn-ea"/>
                      <a:cs typeface="+mn-cs"/>
                    </a:defRPr>
                  </a:pPr>
                  <a:endParaRPr lang="nl-NL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55450870036068"/>
                      <c:h val="0.1634907390839381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2404-4A1D-9F26-FF37AA65DC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useo 300" panose="02000000000000000000" pitchFamily="50" charset="0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'Dia 2 Psywel'!$A$23:$A$27</c:f>
              <c:strCache>
                <c:ptCount val="5"/>
                <c:pt idx="0">
                  <c:v>Wel gescreend op VSO</c:v>
                </c:pt>
                <c:pt idx="1">
                  <c:v>Leerling is net gestart</c:v>
                </c:pt>
                <c:pt idx="2">
                  <c:v>Geen reactie of toestemming ouders</c:v>
                </c:pt>
                <c:pt idx="3">
                  <c:v>Leerling zit al in de zorg</c:v>
                </c:pt>
                <c:pt idx="4">
                  <c:v>Overig / missing</c:v>
                </c:pt>
              </c:strCache>
            </c:strRef>
          </c:cat>
          <c:val>
            <c:numRef>
              <c:f>'Dia 2 Psywel'!$B$23:$B$27</c:f>
              <c:numCache>
                <c:formatCode>General</c:formatCode>
                <c:ptCount val="5"/>
                <c:pt idx="0">
                  <c:v>107</c:v>
                </c:pt>
                <c:pt idx="1">
                  <c:v>21</c:v>
                </c:pt>
                <c:pt idx="2">
                  <c:v>21</c:v>
                </c:pt>
                <c:pt idx="3">
                  <c:v>18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404-4A1D-9F26-FF37AA65D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50"/>
        <c:splitType val="val"/>
        <c:splitPos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866276467900863"/>
          <c:y val="0.62668756191879382"/>
          <c:w val="0.73170751198508488"/>
          <c:h val="0.28183305204109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Museo 300" panose="02000000000000000000" pitchFamily="50" charset="0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0.06186</cdr:y>
    </cdr:from>
    <cdr:to>
      <cdr:x>1</cdr:x>
      <cdr:y>0.83537</cdr:y>
    </cdr:to>
    <cdr:sp macro="" textlink="">
      <cdr:nvSpPr>
        <cdr:cNvPr id="2" name="Tekstvak 11">
          <a:extLst xmlns:a="http://schemas.openxmlformats.org/drawingml/2006/main">
            <a:ext uri="{FF2B5EF4-FFF2-40B4-BE49-F238E27FC236}">
              <a16:creationId xmlns:a16="http://schemas.microsoft.com/office/drawing/2014/main" id="{E57D2A3F-C585-4500-8D70-664AD4CA34B3}"/>
            </a:ext>
          </a:extLst>
        </cdr:cNvPr>
        <cdr:cNvSpPr txBox="1"/>
      </cdr:nvSpPr>
      <cdr:spPr>
        <a:xfrm xmlns:a="http://schemas.openxmlformats.org/drawingml/2006/main">
          <a:off x="0" y="112303"/>
          <a:ext cx="3385780" cy="14042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 anchor="t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nl-NL" sz="30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495 DSH leerlingen</a:t>
          </a:r>
          <a:endParaRPr lang="en-US" sz="3000" b="1" dirty="0">
            <a:solidFill>
              <a:srgbClr val="00676C"/>
            </a:solidFill>
            <a:latin typeface="Museo 300" panose="02000000000000000000" pitchFamily="50" charset="0"/>
            <a:ea typeface="Yu Gothic UI Semibold" panose="020B0700000000000000" pitchFamily="34" charset="-128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0.77351</cdr:y>
    </cdr:to>
    <cdr:sp macro="" textlink="">
      <cdr:nvSpPr>
        <cdr:cNvPr id="2" name="Tekstvak 11">
          <a:extLst xmlns:a="http://schemas.openxmlformats.org/drawingml/2006/main">
            <a:ext uri="{FF2B5EF4-FFF2-40B4-BE49-F238E27FC236}">
              <a16:creationId xmlns:a16="http://schemas.microsoft.com/office/drawing/2014/main" id="{E57D2A3F-C585-4500-8D70-664AD4CA34B3}"/>
            </a:ext>
          </a:extLst>
        </cdr:cNvPr>
        <cdr:cNvSpPr txBox="1"/>
      </cdr:nvSpPr>
      <cdr:spPr>
        <a:xfrm xmlns:a="http://schemas.openxmlformats.org/drawingml/2006/main">
          <a:off x="0" y="0"/>
          <a:ext cx="3385780" cy="14042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 anchor="t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nl-NL" sz="30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495 DSH leerlingen</a:t>
          </a:r>
          <a:endParaRPr lang="en-US" sz="3000" b="1" dirty="0">
            <a:solidFill>
              <a:srgbClr val="00676C"/>
            </a:solidFill>
            <a:latin typeface="Museo 300" panose="02000000000000000000" pitchFamily="50" charset="0"/>
            <a:ea typeface="Yu Gothic UI Semibold" panose="020B0700000000000000" pitchFamily="34" charset="-128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0.68182</cdr:y>
    </cdr:to>
    <cdr:sp macro="" textlink="">
      <cdr:nvSpPr>
        <cdr:cNvPr id="2" name="Tekstvak 11">
          <a:extLst xmlns:a="http://schemas.openxmlformats.org/drawingml/2006/main">
            <a:ext uri="{FF2B5EF4-FFF2-40B4-BE49-F238E27FC236}">
              <a16:creationId xmlns:a16="http://schemas.microsoft.com/office/drawing/2014/main" id="{E57D2A3F-C585-4500-8D70-664AD4CA34B3}"/>
            </a:ext>
          </a:extLst>
        </cdr:cNvPr>
        <cdr:cNvSpPr txBox="1"/>
      </cdr:nvSpPr>
      <cdr:spPr>
        <a:xfrm xmlns:a="http://schemas.openxmlformats.org/drawingml/2006/main">
          <a:off x="0" y="0"/>
          <a:ext cx="3593406" cy="18294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 anchor="t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SO</a:t>
          </a:r>
        </a:p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326 DSH</a:t>
          </a:r>
        </a:p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leerlingen</a:t>
          </a:r>
          <a:endParaRPr lang="en-US" sz="2600" b="1" dirty="0">
            <a:solidFill>
              <a:srgbClr val="00676C"/>
            </a:solidFill>
            <a:latin typeface="Museo 300" panose="02000000000000000000" pitchFamily="50" charset="0"/>
            <a:ea typeface="Yu Gothic UI Semibold" panose="020B0700000000000000" pitchFamily="34" charset="-128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0.68182</cdr:y>
    </cdr:to>
    <cdr:sp macro="" textlink="">
      <cdr:nvSpPr>
        <cdr:cNvPr id="2" name="Tekstvak 11">
          <a:extLst xmlns:a="http://schemas.openxmlformats.org/drawingml/2006/main">
            <a:ext uri="{FF2B5EF4-FFF2-40B4-BE49-F238E27FC236}">
              <a16:creationId xmlns:a16="http://schemas.microsoft.com/office/drawing/2014/main" id="{E57D2A3F-C585-4500-8D70-664AD4CA34B3}"/>
            </a:ext>
          </a:extLst>
        </cdr:cNvPr>
        <cdr:cNvSpPr txBox="1"/>
      </cdr:nvSpPr>
      <cdr:spPr>
        <a:xfrm xmlns:a="http://schemas.openxmlformats.org/drawingml/2006/main">
          <a:off x="0" y="0"/>
          <a:ext cx="3593406" cy="18294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 anchor="t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VSO</a:t>
          </a:r>
        </a:p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169 DSH</a:t>
          </a:r>
        </a:p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leerlingen</a:t>
          </a:r>
          <a:endParaRPr lang="en-US" sz="2600" b="1" dirty="0">
            <a:solidFill>
              <a:srgbClr val="00676C"/>
            </a:solidFill>
            <a:latin typeface="Museo 300" panose="02000000000000000000" pitchFamily="50" charset="0"/>
            <a:ea typeface="Yu Gothic UI Semibold" panose="020B0700000000000000" pitchFamily="34" charset="-128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0.68182</cdr:y>
    </cdr:to>
    <cdr:sp macro="" textlink="">
      <cdr:nvSpPr>
        <cdr:cNvPr id="2" name="Tekstvak 11">
          <a:extLst xmlns:a="http://schemas.openxmlformats.org/drawingml/2006/main">
            <a:ext uri="{FF2B5EF4-FFF2-40B4-BE49-F238E27FC236}">
              <a16:creationId xmlns:a16="http://schemas.microsoft.com/office/drawing/2014/main" id="{E57D2A3F-C585-4500-8D70-664AD4CA34B3}"/>
            </a:ext>
          </a:extLst>
        </cdr:cNvPr>
        <cdr:cNvSpPr txBox="1"/>
      </cdr:nvSpPr>
      <cdr:spPr>
        <a:xfrm xmlns:a="http://schemas.openxmlformats.org/drawingml/2006/main">
          <a:off x="0" y="0"/>
          <a:ext cx="3593406" cy="18294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 anchor="t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SO</a:t>
          </a:r>
        </a:p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326 DSH</a:t>
          </a:r>
        </a:p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leerlingen</a:t>
          </a:r>
          <a:endParaRPr lang="en-US" sz="2600" b="1" dirty="0">
            <a:solidFill>
              <a:srgbClr val="00676C"/>
            </a:solidFill>
            <a:latin typeface="Museo 300" panose="02000000000000000000" pitchFamily="50" charset="0"/>
            <a:ea typeface="Yu Gothic UI Semibold" panose="020B0700000000000000" pitchFamily="34" charset="-128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0.68182</cdr:y>
    </cdr:to>
    <cdr:sp macro="" textlink="">
      <cdr:nvSpPr>
        <cdr:cNvPr id="2" name="Tekstvak 11">
          <a:extLst xmlns:a="http://schemas.openxmlformats.org/drawingml/2006/main">
            <a:ext uri="{FF2B5EF4-FFF2-40B4-BE49-F238E27FC236}">
              <a16:creationId xmlns:a16="http://schemas.microsoft.com/office/drawing/2014/main" id="{E57D2A3F-C585-4500-8D70-664AD4CA34B3}"/>
            </a:ext>
          </a:extLst>
        </cdr:cNvPr>
        <cdr:cNvSpPr txBox="1"/>
      </cdr:nvSpPr>
      <cdr:spPr>
        <a:xfrm xmlns:a="http://schemas.openxmlformats.org/drawingml/2006/main">
          <a:off x="0" y="0"/>
          <a:ext cx="3593406" cy="18294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 anchor="t">
          <a:spAutoFit/>
        </a:bodyPr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VSO</a:t>
          </a:r>
        </a:p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169 DSH</a:t>
          </a:r>
        </a:p>
        <a:p xmlns:a="http://schemas.openxmlformats.org/drawingml/2006/main">
          <a:pPr algn="ctr">
            <a:lnSpc>
              <a:spcPct val="150000"/>
            </a:lnSpc>
          </a:pPr>
          <a:r>
            <a:rPr lang="nl-NL" sz="2600" b="1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rPr>
            <a:t>leerlingen</a:t>
          </a:r>
          <a:endParaRPr lang="en-US" sz="2600" b="1" dirty="0">
            <a:solidFill>
              <a:srgbClr val="00676C"/>
            </a:solidFill>
            <a:latin typeface="Museo 300" panose="02000000000000000000" pitchFamily="50" charset="0"/>
            <a:ea typeface="Yu Gothic UI Semibold" panose="020B0700000000000000" pitchFamily="34" charset="-128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B94BC-3DB0-C94A-B75A-5E788E2E1F49}" type="datetimeFigureOut">
              <a:rPr lang="nl-NL" smtClean="0"/>
              <a:t>17-5-2023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DD5A5-01FB-9049-AC62-E39AC68C50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60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19966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959983" algn="l" defTabSz="1919966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919966" algn="l" defTabSz="1919966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2879949" algn="l" defTabSz="1919966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3839931" algn="l" defTabSz="1919966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4799914" algn="l" defTabSz="1919966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5759897" algn="l" defTabSz="1919966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6719880" algn="l" defTabSz="1919966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7679863" algn="l" defTabSz="1919966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090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552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315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247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2857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483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517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97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8134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009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86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93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288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9538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10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DD5A5-01FB-9049-AC62-E39AC68C50B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19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6FD322-0B69-6C4B-95D1-31697043E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003" y="2356703"/>
            <a:ext cx="19200019" cy="5013407"/>
          </a:xfrm>
        </p:spPr>
        <p:txBody>
          <a:bodyPr anchor="b"/>
          <a:lstStyle>
            <a:lvl1pPr algn="ctr">
              <a:defRPr sz="12598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170AF4-AC8E-6F48-BC49-C4FE23538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003" y="7563446"/>
            <a:ext cx="19200019" cy="3476717"/>
          </a:xfrm>
        </p:spPr>
        <p:txBody>
          <a:bodyPr/>
          <a:lstStyle>
            <a:lvl1pPr marL="0" indent="0" algn="ctr">
              <a:buNone/>
              <a:defRPr sz="5039"/>
            </a:lvl1pPr>
            <a:lvl2pPr marL="959983" indent="0" algn="ctr">
              <a:buNone/>
              <a:defRPr sz="4199"/>
            </a:lvl2pPr>
            <a:lvl3pPr marL="1919966" indent="0" algn="ctr">
              <a:buNone/>
              <a:defRPr sz="3779"/>
            </a:lvl3pPr>
            <a:lvl4pPr marL="2879949" indent="0" algn="ctr">
              <a:buNone/>
              <a:defRPr sz="3360"/>
            </a:lvl4pPr>
            <a:lvl5pPr marL="3839931" indent="0" algn="ctr">
              <a:buNone/>
              <a:defRPr sz="3360"/>
            </a:lvl5pPr>
            <a:lvl6pPr marL="4799914" indent="0" algn="ctr">
              <a:buNone/>
              <a:defRPr sz="3360"/>
            </a:lvl6pPr>
            <a:lvl7pPr marL="5759897" indent="0" algn="ctr">
              <a:buNone/>
              <a:defRPr sz="3360"/>
            </a:lvl7pPr>
            <a:lvl8pPr marL="6719880" indent="0" algn="ctr">
              <a:buNone/>
              <a:defRPr sz="3360"/>
            </a:lvl8pPr>
            <a:lvl9pPr marL="7679863" indent="0" algn="ctr">
              <a:buNone/>
              <a:defRPr sz="336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F8C979-E11A-D549-94D5-8871B678A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04DF-46BF-42D1-B740-E9DBE18A4A0C}" type="datetime1">
              <a:rPr lang="nl-NL" smtClean="0"/>
              <a:t>17-5-2023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77A100-1F1A-D340-92F3-3ABD981B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D118F2-D1D2-2E48-8489-01D96791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23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93244-5AEE-5D44-8F98-B6A0A807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EB0CCE7-86B7-1E4C-B69D-BA54483B8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57E120-18FE-E34A-978B-6375095F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510C-DB44-4B17-9119-11B299D8346F}" type="datetime1">
              <a:rPr lang="nl-NL" smtClean="0"/>
              <a:t>17-5-2023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5DF84B-84D7-8746-B8E3-B4021CB74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06FA41-0CDF-FE47-9569-885AEA31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46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4D7E15F-0DFC-0A49-9EB4-D67416968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8320018" y="766678"/>
            <a:ext cx="5520005" cy="1220351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ECEF0B4-909C-6644-9BC9-1CBE5532B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60002" y="766678"/>
            <a:ext cx="16240016" cy="1220351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EE7E11-0313-8649-941F-9F6BF4A6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EA62-5DFC-4BD7-A95F-223204C21F73}" type="datetime1">
              <a:rPr lang="nl-NL" smtClean="0"/>
              <a:t>17-5-2023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914A75-57E6-C848-BADD-F68ACEDF5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4204EC-C927-B442-825C-1515F1EE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01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EAAC6-F1BE-FB43-AA1E-972473F3B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EBD9FC-B2C7-AF40-87E5-AA57D5CFB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3F1D32-3E62-E740-89C6-7BEBAEE75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5194-2D49-4B96-B333-5066510A5E06}" type="datetime1">
              <a:rPr lang="nl-NL" smtClean="0"/>
              <a:t>17-5-2023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0D3514-5F5A-FD4E-839A-8789FFBB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FD8BE4-6DCC-8B48-8851-F977C47FF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82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9B8156-1064-F743-B773-005738B7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668" y="3590055"/>
            <a:ext cx="22080022" cy="5990088"/>
          </a:xfrm>
        </p:spPr>
        <p:txBody>
          <a:bodyPr anchor="b"/>
          <a:lstStyle>
            <a:lvl1pPr>
              <a:defRPr sz="12598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B70D72-3CD2-0847-A68B-99CFA8E10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6668" y="9636811"/>
            <a:ext cx="22080022" cy="3150046"/>
          </a:xfrm>
        </p:spPr>
        <p:txBody>
          <a:bodyPr/>
          <a:lstStyle>
            <a:lvl1pPr marL="0" indent="0">
              <a:buNone/>
              <a:defRPr sz="5039">
                <a:solidFill>
                  <a:schemeClr val="tx1">
                    <a:tint val="75000"/>
                  </a:schemeClr>
                </a:solidFill>
              </a:defRPr>
            </a:lvl1pPr>
            <a:lvl2pPr marL="959983" indent="0">
              <a:buNone/>
              <a:defRPr sz="4199">
                <a:solidFill>
                  <a:schemeClr val="tx1">
                    <a:tint val="75000"/>
                  </a:schemeClr>
                </a:solidFill>
              </a:defRPr>
            </a:lvl2pPr>
            <a:lvl3pPr marL="1919966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3pPr>
            <a:lvl4pPr marL="2879949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4pPr>
            <a:lvl5pPr marL="3839931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5pPr>
            <a:lvl6pPr marL="4799914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6pPr>
            <a:lvl7pPr marL="5759897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7pPr>
            <a:lvl8pPr marL="671988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8pPr>
            <a:lvl9pPr marL="7679863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97A043-2ED4-DF4A-8470-079DBCD4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9199-4925-42F9-B1D9-F3FE3FA016FB}" type="datetime1">
              <a:rPr lang="nl-NL" smtClean="0"/>
              <a:t>17-5-2023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5AFBE7-AC44-934A-9AEA-7653F1A6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B49B2F-9CEE-3248-96BE-EF121563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00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AA14-DABD-484B-B890-F6452721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0CD403-F260-1D44-8C9A-19BA02E31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0002" y="3833390"/>
            <a:ext cx="10880011" cy="913680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937B9-1E77-8A49-9254-FE0DB1CDF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60012" y="3833390"/>
            <a:ext cx="10880011" cy="913680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56D5FB-6709-404A-BFD2-3B9720A3A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0C4C-C639-4E3A-89B0-037EDB83C408}" type="datetime1">
              <a:rPr lang="nl-NL" smtClean="0"/>
              <a:t>17-5-2023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D9714D-B6B4-BD4A-A02E-9534227C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694CD5-36EF-3A46-8FCC-5F2231E2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281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B9D1B-B202-DF4A-8097-F373633D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336" y="766679"/>
            <a:ext cx="22080022" cy="2783376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BAC98A-D5D7-B144-B7BF-E03D41A1B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3337" y="3530053"/>
            <a:ext cx="10830010" cy="1730025"/>
          </a:xfrm>
        </p:spPr>
        <p:txBody>
          <a:bodyPr anchor="b"/>
          <a:lstStyle>
            <a:lvl1pPr marL="0" indent="0">
              <a:buNone/>
              <a:defRPr sz="5039" b="1"/>
            </a:lvl1pPr>
            <a:lvl2pPr marL="959983" indent="0">
              <a:buNone/>
              <a:defRPr sz="4199" b="1"/>
            </a:lvl2pPr>
            <a:lvl3pPr marL="1919966" indent="0">
              <a:buNone/>
              <a:defRPr sz="3779" b="1"/>
            </a:lvl3pPr>
            <a:lvl4pPr marL="2879949" indent="0">
              <a:buNone/>
              <a:defRPr sz="3360" b="1"/>
            </a:lvl4pPr>
            <a:lvl5pPr marL="3839931" indent="0">
              <a:buNone/>
              <a:defRPr sz="3360" b="1"/>
            </a:lvl5pPr>
            <a:lvl6pPr marL="4799914" indent="0">
              <a:buNone/>
              <a:defRPr sz="3360" b="1"/>
            </a:lvl6pPr>
            <a:lvl7pPr marL="5759897" indent="0">
              <a:buNone/>
              <a:defRPr sz="3360" b="1"/>
            </a:lvl7pPr>
            <a:lvl8pPr marL="6719880" indent="0">
              <a:buNone/>
              <a:defRPr sz="3360" b="1"/>
            </a:lvl8pPr>
            <a:lvl9pPr marL="7679863" indent="0">
              <a:buNone/>
              <a:defRPr sz="336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3C3E826-A852-954F-AEEE-6708D2B00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63337" y="5260078"/>
            <a:ext cx="10830010" cy="77367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8F780D7-B7A7-1E4B-873D-2FB4B2085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960013" y="3530053"/>
            <a:ext cx="10883345" cy="1730025"/>
          </a:xfrm>
        </p:spPr>
        <p:txBody>
          <a:bodyPr anchor="b"/>
          <a:lstStyle>
            <a:lvl1pPr marL="0" indent="0">
              <a:buNone/>
              <a:defRPr sz="5039" b="1"/>
            </a:lvl1pPr>
            <a:lvl2pPr marL="959983" indent="0">
              <a:buNone/>
              <a:defRPr sz="4199" b="1"/>
            </a:lvl2pPr>
            <a:lvl3pPr marL="1919966" indent="0">
              <a:buNone/>
              <a:defRPr sz="3779" b="1"/>
            </a:lvl3pPr>
            <a:lvl4pPr marL="2879949" indent="0">
              <a:buNone/>
              <a:defRPr sz="3360" b="1"/>
            </a:lvl4pPr>
            <a:lvl5pPr marL="3839931" indent="0">
              <a:buNone/>
              <a:defRPr sz="3360" b="1"/>
            </a:lvl5pPr>
            <a:lvl6pPr marL="4799914" indent="0">
              <a:buNone/>
              <a:defRPr sz="3360" b="1"/>
            </a:lvl6pPr>
            <a:lvl7pPr marL="5759897" indent="0">
              <a:buNone/>
              <a:defRPr sz="3360" b="1"/>
            </a:lvl7pPr>
            <a:lvl8pPr marL="6719880" indent="0">
              <a:buNone/>
              <a:defRPr sz="3360" b="1"/>
            </a:lvl8pPr>
            <a:lvl9pPr marL="7679863" indent="0">
              <a:buNone/>
              <a:defRPr sz="336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A410C6-6754-0D4C-8E36-E180EEEE3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960013" y="5260078"/>
            <a:ext cx="10883345" cy="77367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A15A8A1-403E-3B4E-9F4C-4C86394D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00F0-0B39-4FE9-9497-4B7A92DF2378}" type="datetime1">
              <a:rPr lang="nl-NL" smtClean="0"/>
              <a:t>17-5-2023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721F777-BE6A-BA49-9AB6-CEAA30EBC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624507E-104C-CD45-9953-C98BD497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989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BC846-80C4-D94F-B84B-978D72C4A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0D41B22-DA6C-054D-A862-CD62AC2F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AB23-F4DF-414A-BF53-BB87EE369BEB}" type="datetime1">
              <a:rPr lang="nl-NL" smtClean="0"/>
              <a:t>17-5-2023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CF2CD9D-256F-A149-A09A-7B4B99C78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35B1960-1C2D-A546-9215-B47B16DA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30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0906F8E-9C7A-E942-9113-7B2B7D08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151B-F069-4437-92C4-2E127E756E09}" type="datetime1">
              <a:rPr lang="nl-NL" smtClean="0"/>
              <a:t>17-5-2023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CFB0DE1-F005-9C40-85E1-2731AA8F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449AC2-0C74-9744-82A8-74928FA36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33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4441C-D1B5-DD47-8C5F-1291D501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337" y="960014"/>
            <a:ext cx="8256674" cy="3360050"/>
          </a:xfrm>
        </p:spPr>
        <p:txBody>
          <a:bodyPr anchor="b"/>
          <a:lstStyle>
            <a:lvl1pPr>
              <a:defRPr sz="6719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0A418E-E7C7-9846-9872-73FCE4283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3345" y="2073365"/>
            <a:ext cx="12960013" cy="10233485"/>
          </a:xfrm>
        </p:spPr>
        <p:txBody>
          <a:bodyPr/>
          <a:lstStyle>
            <a:lvl1pPr>
              <a:defRPr sz="6719"/>
            </a:lvl1pPr>
            <a:lvl2pPr>
              <a:defRPr sz="5879"/>
            </a:lvl2pPr>
            <a:lvl3pPr>
              <a:defRPr sz="5039"/>
            </a:lvl3pPr>
            <a:lvl4pPr>
              <a:defRPr sz="4199"/>
            </a:lvl4pPr>
            <a:lvl5pPr>
              <a:defRPr sz="4199"/>
            </a:lvl5pPr>
            <a:lvl6pPr>
              <a:defRPr sz="4199"/>
            </a:lvl6pPr>
            <a:lvl7pPr>
              <a:defRPr sz="4199"/>
            </a:lvl7pPr>
            <a:lvl8pPr>
              <a:defRPr sz="4199"/>
            </a:lvl8pPr>
            <a:lvl9pPr>
              <a:defRPr sz="419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AE96ABA-A21A-404D-8B47-E4A85E766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3337" y="4320064"/>
            <a:ext cx="8256674" cy="8003453"/>
          </a:xfrm>
        </p:spPr>
        <p:txBody>
          <a:bodyPr/>
          <a:lstStyle>
            <a:lvl1pPr marL="0" indent="0">
              <a:buNone/>
              <a:defRPr sz="3360"/>
            </a:lvl1pPr>
            <a:lvl2pPr marL="959983" indent="0">
              <a:buNone/>
              <a:defRPr sz="2940"/>
            </a:lvl2pPr>
            <a:lvl3pPr marL="1919966" indent="0">
              <a:buNone/>
              <a:defRPr sz="2520"/>
            </a:lvl3pPr>
            <a:lvl4pPr marL="2879949" indent="0">
              <a:buNone/>
              <a:defRPr sz="2100"/>
            </a:lvl4pPr>
            <a:lvl5pPr marL="3839931" indent="0">
              <a:buNone/>
              <a:defRPr sz="2100"/>
            </a:lvl5pPr>
            <a:lvl6pPr marL="4799914" indent="0">
              <a:buNone/>
              <a:defRPr sz="2100"/>
            </a:lvl6pPr>
            <a:lvl7pPr marL="5759897" indent="0">
              <a:buNone/>
              <a:defRPr sz="2100"/>
            </a:lvl7pPr>
            <a:lvl8pPr marL="6719880" indent="0">
              <a:buNone/>
              <a:defRPr sz="2100"/>
            </a:lvl8pPr>
            <a:lvl9pPr marL="7679863" indent="0">
              <a:buNone/>
              <a:defRPr sz="21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675ABD8-B7B6-3F49-835D-2413C2D3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9335-9B04-4626-A796-8D14964C11C6}" type="datetime1">
              <a:rPr lang="nl-NL" smtClean="0"/>
              <a:t>17-5-2023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8FA6B75-7664-9B45-AD04-B6B55912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CE3292-A70D-AE42-8389-BE1379F1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379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91B80-3197-6F4B-8CCA-84E3E91C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337" y="960014"/>
            <a:ext cx="8256674" cy="3360050"/>
          </a:xfrm>
        </p:spPr>
        <p:txBody>
          <a:bodyPr anchor="b"/>
          <a:lstStyle>
            <a:lvl1pPr>
              <a:defRPr sz="6719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2549FE8-9D3F-7B47-B702-0E9BDAEE8A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883345" y="2073365"/>
            <a:ext cx="12960013" cy="10233485"/>
          </a:xfrm>
        </p:spPr>
        <p:txBody>
          <a:bodyPr/>
          <a:lstStyle>
            <a:lvl1pPr marL="0" indent="0">
              <a:buNone/>
              <a:defRPr sz="6719"/>
            </a:lvl1pPr>
            <a:lvl2pPr marL="959983" indent="0">
              <a:buNone/>
              <a:defRPr sz="5879"/>
            </a:lvl2pPr>
            <a:lvl3pPr marL="1919966" indent="0">
              <a:buNone/>
              <a:defRPr sz="5039"/>
            </a:lvl3pPr>
            <a:lvl4pPr marL="2879949" indent="0">
              <a:buNone/>
              <a:defRPr sz="4199"/>
            </a:lvl4pPr>
            <a:lvl5pPr marL="3839931" indent="0">
              <a:buNone/>
              <a:defRPr sz="4199"/>
            </a:lvl5pPr>
            <a:lvl6pPr marL="4799914" indent="0">
              <a:buNone/>
              <a:defRPr sz="4199"/>
            </a:lvl6pPr>
            <a:lvl7pPr marL="5759897" indent="0">
              <a:buNone/>
              <a:defRPr sz="4199"/>
            </a:lvl7pPr>
            <a:lvl8pPr marL="6719880" indent="0">
              <a:buNone/>
              <a:defRPr sz="4199"/>
            </a:lvl8pPr>
            <a:lvl9pPr marL="7679863" indent="0">
              <a:buNone/>
              <a:defRPr sz="4199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E32D5E3-403B-7946-9E17-F57354473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3337" y="4320064"/>
            <a:ext cx="8256674" cy="8003453"/>
          </a:xfrm>
        </p:spPr>
        <p:txBody>
          <a:bodyPr/>
          <a:lstStyle>
            <a:lvl1pPr marL="0" indent="0">
              <a:buNone/>
              <a:defRPr sz="3360"/>
            </a:lvl1pPr>
            <a:lvl2pPr marL="959983" indent="0">
              <a:buNone/>
              <a:defRPr sz="2940"/>
            </a:lvl2pPr>
            <a:lvl3pPr marL="1919966" indent="0">
              <a:buNone/>
              <a:defRPr sz="2520"/>
            </a:lvl3pPr>
            <a:lvl4pPr marL="2879949" indent="0">
              <a:buNone/>
              <a:defRPr sz="2100"/>
            </a:lvl4pPr>
            <a:lvl5pPr marL="3839931" indent="0">
              <a:buNone/>
              <a:defRPr sz="2100"/>
            </a:lvl5pPr>
            <a:lvl6pPr marL="4799914" indent="0">
              <a:buNone/>
              <a:defRPr sz="2100"/>
            </a:lvl6pPr>
            <a:lvl7pPr marL="5759897" indent="0">
              <a:buNone/>
              <a:defRPr sz="2100"/>
            </a:lvl7pPr>
            <a:lvl8pPr marL="6719880" indent="0">
              <a:buNone/>
              <a:defRPr sz="2100"/>
            </a:lvl8pPr>
            <a:lvl9pPr marL="7679863" indent="0">
              <a:buNone/>
              <a:defRPr sz="21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F8ECB7-613E-274E-B314-A47F06361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D156-3174-4E43-BD1F-294B4C70EF1C}" type="datetime1">
              <a:rPr lang="nl-NL" smtClean="0"/>
              <a:t>17-5-2023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AD8024-7301-C846-B3FA-24539C14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F54828-BEF6-8548-B36C-291ECCFFD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33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B9F9676-B21B-644B-ACA2-48963B224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002" y="766679"/>
            <a:ext cx="22080022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89C539-512A-0446-BBA1-E9F2243C3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0002" y="3833390"/>
            <a:ext cx="22080022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46A91D-8C84-6C43-B00D-E408EB8CC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60002" y="13346865"/>
            <a:ext cx="576000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CEF3A-2A4D-4C4B-B710-FD40F91D9406}" type="datetime1">
              <a:rPr lang="nl-NL" smtClean="0"/>
              <a:t>17-5-2023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210676-1B1F-4942-B076-37B6E9CF0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80009" y="13346865"/>
            <a:ext cx="8640008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AFDE6F-F56B-2641-A25A-60947AE2B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80017" y="13346865"/>
            <a:ext cx="576000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87B3-817A-2649-A012-42E4DDF37D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656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1919966" rtl="0" eaLnBrk="1" latinLnBrk="0" hangingPunct="1">
        <a:lnSpc>
          <a:spcPct val="90000"/>
        </a:lnSpc>
        <a:spcBef>
          <a:spcPct val="0"/>
        </a:spcBef>
        <a:buNone/>
        <a:defRPr sz="92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991" indent="-479991" algn="l" defTabSz="1919966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5879" kern="1200">
          <a:solidFill>
            <a:schemeClr val="tx1"/>
          </a:solidFill>
          <a:latin typeface="+mn-lt"/>
          <a:ea typeface="+mn-ea"/>
          <a:cs typeface="+mn-cs"/>
        </a:defRPr>
      </a:lvl1pPr>
      <a:lvl2pPr marL="1439974" indent="-479991" algn="l" defTabSz="191996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5039" kern="1200">
          <a:solidFill>
            <a:schemeClr val="tx1"/>
          </a:solidFill>
          <a:latin typeface="+mn-lt"/>
          <a:ea typeface="+mn-ea"/>
          <a:cs typeface="+mn-cs"/>
        </a:defRPr>
      </a:lvl2pPr>
      <a:lvl3pPr marL="2399957" indent="-479991" algn="l" defTabSz="191996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3pPr>
      <a:lvl4pPr marL="3359940" indent="-479991" algn="l" defTabSz="191996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4pPr>
      <a:lvl5pPr marL="4319923" indent="-479991" algn="l" defTabSz="191996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5pPr>
      <a:lvl6pPr marL="5279906" indent="-479991" algn="l" defTabSz="191996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6pPr>
      <a:lvl7pPr marL="6239888" indent="-479991" algn="l" defTabSz="191996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7pPr>
      <a:lvl8pPr marL="7199871" indent="-479991" algn="l" defTabSz="191996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8pPr>
      <a:lvl9pPr marL="8159854" indent="-479991" algn="l" defTabSz="191996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1pPr>
      <a:lvl2pPr marL="959983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919966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879949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4pPr>
      <a:lvl5pPr marL="3839931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5pPr>
      <a:lvl6pPr marL="4799914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6pPr>
      <a:lvl7pPr marL="5759897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7pPr>
      <a:lvl8pPr marL="6719880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8pPr>
      <a:lvl9pPr marL="7679863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13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15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10.png"/><Relationship Id="rId4" Type="http://schemas.openxmlformats.org/officeDocument/2006/relationships/chart" Target="../charts/chart16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chart" Target="../charts/chart18.xml"/><Relationship Id="rId10" Type="http://schemas.openxmlformats.org/officeDocument/2006/relationships/image" Target="../media/image24.png"/><Relationship Id="rId4" Type="http://schemas.openxmlformats.org/officeDocument/2006/relationships/chart" Target="../charts/chart17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chart" Target="../charts/chart19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10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chart" Target="../charts/chart22.xml"/><Relationship Id="rId10" Type="http://schemas.openxmlformats.org/officeDocument/2006/relationships/image" Target="../media/image9.png"/><Relationship Id="rId4" Type="http://schemas.openxmlformats.org/officeDocument/2006/relationships/chart" Target="../charts/chart21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11" Type="http://schemas.openxmlformats.org/officeDocument/2006/relationships/image" Target="../media/image7.png"/><Relationship Id="rId5" Type="http://schemas.openxmlformats.org/officeDocument/2006/relationships/chart" Target="../charts/chart24.xml"/><Relationship Id="rId10" Type="http://schemas.openxmlformats.org/officeDocument/2006/relationships/image" Target="../media/image8.png"/><Relationship Id="rId4" Type="http://schemas.openxmlformats.org/officeDocument/2006/relationships/chart" Target="../charts/chart23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lkracht.nl/producten/mijn-slechthorende-of-dove-leerling-of-client-in-balan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N.Dethmers@kentalis.n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D.Hermans@kentalis.nl" TargetMode="External"/><Relationship Id="rId4" Type="http://schemas.openxmlformats.org/officeDocument/2006/relationships/hyperlink" Target="mailto:H.vanGelder@kentalis.n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chart" Target="../charts/chart1.xml"/><Relationship Id="rId21" Type="http://schemas.microsoft.com/office/2007/relationships/hdphoto" Target="../media/hdphoto5.wdp"/><Relationship Id="rId7" Type="http://schemas.openxmlformats.org/officeDocument/2006/relationships/chart" Target="../charts/chart5.xml"/><Relationship Id="rId12" Type="http://schemas.openxmlformats.org/officeDocument/2006/relationships/image" Target="../media/image18.png"/><Relationship Id="rId17" Type="http://schemas.microsoft.com/office/2007/relationships/hdphoto" Target="../media/hdphoto3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11" Type="http://schemas.openxmlformats.org/officeDocument/2006/relationships/image" Target="../media/image17.png"/><Relationship Id="rId5" Type="http://schemas.openxmlformats.org/officeDocument/2006/relationships/chart" Target="../charts/chart3.xml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19" Type="http://schemas.microsoft.com/office/2007/relationships/hdphoto" Target="../media/hdphoto4.wdp"/><Relationship Id="rId4" Type="http://schemas.openxmlformats.org/officeDocument/2006/relationships/chart" Target="../charts/chart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7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11" Type="http://schemas.openxmlformats.org/officeDocument/2006/relationships/image" Target="../media/image25.png"/><Relationship Id="rId5" Type="http://schemas.openxmlformats.org/officeDocument/2006/relationships/chart" Target="../charts/chart9.xml"/><Relationship Id="rId10" Type="http://schemas.openxmlformats.org/officeDocument/2006/relationships/image" Target="../media/image24.png"/><Relationship Id="rId4" Type="http://schemas.openxmlformats.org/officeDocument/2006/relationships/chart" Target="../charts/chart8.xml"/><Relationship Id="rId9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>
            <a:extLst>
              <a:ext uri="{FF2B5EF4-FFF2-40B4-BE49-F238E27FC236}">
                <a16:creationId xmlns:a16="http://schemas.microsoft.com/office/drawing/2014/main" id="{177BDACE-16D5-7ABA-94DE-95786754C6D1}"/>
              </a:ext>
            </a:extLst>
          </p:cNvPr>
          <p:cNvSpPr/>
          <p:nvPr/>
        </p:nvSpPr>
        <p:spPr>
          <a:xfrm>
            <a:off x="16200095" y="3487914"/>
            <a:ext cx="7424382" cy="7424382"/>
          </a:xfrm>
          <a:prstGeom prst="ellipse">
            <a:avLst/>
          </a:prstGeom>
          <a:solidFill>
            <a:srgbClr val="7D5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1606"/>
            <a:ext cx="25600111" cy="14472272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72911932-3086-9543-B873-166B0A5F1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4734" y="5316033"/>
            <a:ext cx="17008926" cy="2593309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nl-NL" sz="6509" dirty="0">
                <a:latin typeface="Museo 300" panose="02000000000000000000" pitchFamily="50" charset="0"/>
                <a:ea typeface="Arial" charset="0"/>
                <a:cs typeface="Arial" charset="0"/>
              </a:rPr>
              <a:t>Onderzoek Screening </a:t>
            </a:r>
            <a:br>
              <a:rPr lang="nl-NL" sz="6509" dirty="0">
                <a:latin typeface="Museo 300" panose="02000000000000000000" pitchFamily="50" charset="0"/>
                <a:ea typeface="Arial" charset="0"/>
                <a:cs typeface="Arial" charset="0"/>
              </a:rPr>
            </a:br>
            <a:r>
              <a:rPr lang="nl-NL" sz="6509" dirty="0">
                <a:latin typeface="Museo 300" panose="02000000000000000000" pitchFamily="50" charset="0"/>
                <a:ea typeface="Arial" charset="0"/>
                <a:cs typeface="Arial" charset="0"/>
              </a:rPr>
              <a:t>Psychisch Welbevinden </a:t>
            </a:r>
            <a:br>
              <a:rPr lang="nl-NL" sz="6509" dirty="0">
                <a:latin typeface="Museo 300" panose="02000000000000000000" pitchFamily="50" charset="0"/>
                <a:ea typeface="Arial" charset="0"/>
                <a:cs typeface="Arial" charset="0"/>
              </a:rPr>
            </a:br>
            <a:r>
              <a:rPr lang="nl-NL" sz="6509" dirty="0">
                <a:latin typeface="Museo 300" panose="02000000000000000000" pitchFamily="50" charset="0"/>
                <a:ea typeface="Arial" charset="0"/>
                <a:cs typeface="Arial" charset="0"/>
              </a:rPr>
              <a:t>in </a:t>
            </a:r>
            <a:r>
              <a:rPr lang="nl-NL" sz="6509" dirty="0" err="1">
                <a:latin typeface="Museo 300" panose="02000000000000000000" pitchFamily="50" charset="0"/>
                <a:ea typeface="Arial" charset="0"/>
                <a:cs typeface="Arial" charset="0"/>
              </a:rPr>
              <a:t>Kentalis</a:t>
            </a:r>
            <a:r>
              <a:rPr lang="nl-NL" sz="6509" dirty="0">
                <a:latin typeface="Museo 300" panose="02000000000000000000" pitchFamily="50" charset="0"/>
                <a:ea typeface="Arial" charset="0"/>
                <a:cs typeface="Arial" charset="0"/>
              </a:rPr>
              <a:t> Onderwijs</a:t>
            </a:r>
          </a:p>
        </p:txBody>
      </p:sp>
      <p:pic>
        <p:nvPicPr>
          <p:cNvPr id="7" name="Afbeelding 6" descr="Afbeelding met cirkel&#10;&#10;Automatisch gegenereerde beschrijving">
            <a:extLst>
              <a:ext uri="{FF2B5EF4-FFF2-40B4-BE49-F238E27FC236}">
                <a16:creationId xmlns:a16="http://schemas.microsoft.com/office/drawing/2014/main" id="{468465AA-6575-A2FE-85B7-99304ADDC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2" b="94105" l="5022" r="94105">
                        <a14:foregroundMark x1="35590" y1="40611" x2="35590" y2="40611"/>
                        <a14:foregroundMark x1="38428" y1="38646" x2="38428" y2="38646"/>
                        <a14:foregroundMark x1="36026" y1="38210" x2="36026" y2="38210"/>
                        <a14:foregroundMark x1="32314" y1="36900" x2="32314" y2="36900"/>
                        <a14:foregroundMark x1="34061" y1="36463" x2="34061" y2="36463"/>
                        <a14:foregroundMark x1="35590" y1="36463" x2="35590" y2="36463"/>
                        <a14:foregroundMark x1="37118" y1="37773" x2="40175" y2="32096"/>
                        <a14:foregroundMark x1="40175" y1="32096" x2="42576" y2="39520"/>
                        <a14:foregroundMark x1="42576" y1="39520" x2="45633" y2="43450"/>
                        <a14:foregroundMark x1="47380" y1="30786" x2="48035" y2="51092"/>
                        <a14:foregroundMark x1="43668" y1="27293" x2="47598" y2="46943"/>
                        <a14:foregroundMark x1="47598" y1="46943" x2="51310" y2="51092"/>
                        <a14:foregroundMark x1="58952" y1="25764" x2="64192" y2="54148"/>
                        <a14:foregroundMark x1="69432" y1="33406" x2="72707" y2="43886"/>
                        <a14:foregroundMark x1="72707" y1="43886" x2="72271" y2="42576"/>
                        <a14:foregroundMark x1="65502" y1="33624" x2="72271" y2="38428"/>
                        <a14:foregroundMark x1="72271" y1="38428" x2="80349" y2="40175"/>
                        <a14:foregroundMark x1="80349" y1="40175" x2="80786" y2="30786"/>
                        <a14:foregroundMark x1="80786" y1="30786" x2="80786" y2="30786"/>
                        <a14:foregroundMark x1="68559" y1="34934" x2="63319" y2="39956"/>
                        <a14:foregroundMark x1="63319" y1="39956" x2="70087" y2="36900"/>
                        <a14:foregroundMark x1="70087" y1="36900" x2="58079" y2="43668"/>
                        <a14:foregroundMark x1="58079" y1="43668" x2="69214" y2="28384"/>
                        <a14:foregroundMark x1="69214" y1="28384" x2="57860" y2="37336"/>
                        <a14:foregroundMark x1="57860" y1="37336" x2="46725" y2="41921"/>
                        <a14:foregroundMark x1="46725" y1="41921" x2="54367" y2="37773"/>
                        <a14:foregroundMark x1="54367" y1="37773" x2="56987" y2="34498"/>
                        <a14:foregroundMark x1="41266" y1="24891" x2="45633" y2="39520"/>
                        <a14:foregroundMark x1="45633" y1="39520" x2="53712" y2="32533"/>
                        <a14:foregroundMark x1="53712" y1="32533" x2="53712" y2="30786"/>
                        <a14:foregroundMark x1="29913" y1="33624" x2="35153" y2="45197"/>
                        <a14:foregroundMark x1="35153" y1="45197" x2="50000" y2="31223"/>
                        <a14:foregroundMark x1="19432" y1="29694" x2="19869" y2="41266"/>
                        <a14:foregroundMark x1="19869" y1="41266" x2="24672" y2="34934"/>
                        <a14:foregroundMark x1="24672" y1="34934" x2="32751" y2="42576"/>
                        <a14:foregroundMark x1="19869" y1="36026" x2="20961" y2="47817"/>
                        <a14:foregroundMark x1="20961" y1="47817" x2="26856" y2="38646"/>
                        <a14:foregroundMark x1="26856" y1="38646" x2="33188" y2="47380"/>
                        <a14:foregroundMark x1="74236" y1="30786" x2="72707" y2="43013"/>
                        <a14:foregroundMark x1="67031" y1="40611" x2="68559" y2="47817"/>
                        <a14:foregroundMark x1="57860" y1="36900" x2="58515" y2="46288"/>
                        <a14:foregroundMark x1="73144" y1="86463" x2="73144" y2="86463"/>
                        <a14:foregroundMark x1="12227" y1="65939" x2="18122" y2="76638"/>
                        <a14:foregroundMark x1="18122" y1="76638" x2="32751" y2="87336"/>
                        <a14:foregroundMark x1="34061" y1="90393" x2="58515" y2="91485"/>
                        <a14:foregroundMark x1="58515" y1="91485" x2="62664" y2="91266"/>
                        <a14:foregroundMark x1="47380" y1="94541" x2="47380" y2="94541"/>
                        <a14:foregroundMark x1="91048" y1="61572" x2="91048" y2="61572"/>
                        <a14:foregroundMark x1="94105" y1="52183" x2="94105" y2="52183"/>
                        <a14:foregroundMark x1="65502" y1="43450" x2="65502" y2="43450"/>
                        <a14:foregroundMark x1="54148" y1="8297" x2="54148" y2="8297"/>
                        <a14:foregroundMark x1="48908" y1="5022" x2="48908" y2="5022"/>
                        <a14:foregroundMark x1="8079" y1="59170" x2="8079" y2="59170"/>
                        <a14:foregroundMark x1="5022" y1="55022" x2="5022" y2="55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55585" y="3143404"/>
            <a:ext cx="8113403" cy="811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8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"/>
    </mc:Choice>
    <mc:Fallback>
      <p:transition advTm="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76663AA-E0DD-DFD4-DAD4-81DBE3B9BF41}"/>
              </a:ext>
            </a:extLst>
          </p:cNvPr>
          <p:cNvSpPr/>
          <p:nvPr/>
        </p:nvSpPr>
        <p:spPr>
          <a:xfrm>
            <a:off x="-1" y="99"/>
            <a:ext cx="25600025" cy="14400014"/>
          </a:xfrm>
          <a:prstGeom prst="rect">
            <a:avLst/>
          </a:prstGeom>
          <a:solidFill>
            <a:srgbClr val="7E519C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33" y="282626"/>
            <a:ext cx="10577772" cy="1480864"/>
          </a:xfrm>
        </p:spPr>
        <p:txBody>
          <a:bodyPr>
            <a:normAutofit fontScale="90000"/>
          </a:bodyPr>
          <a:lstStyle/>
          <a:p>
            <a:r>
              <a:rPr lang="nl-NL" sz="839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Screening op het SO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10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3" name="Tekstballon: ovaal 2">
            <a:extLst>
              <a:ext uri="{FF2B5EF4-FFF2-40B4-BE49-F238E27FC236}">
                <a16:creationId xmlns:a16="http://schemas.microsoft.com/office/drawing/2014/main" id="{F1233988-D1F0-4871-AE51-6D07BE3762B7}"/>
              </a:ext>
            </a:extLst>
          </p:cNvPr>
          <p:cNvSpPr/>
          <p:nvPr/>
        </p:nvSpPr>
        <p:spPr>
          <a:xfrm>
            <a:off x="3583876" y="10656988"/>
            <a:ext cx="6384533" cy="3043407"/>
          </a:xfrm>
          <a:prstGeom prst="wedgeEllipseCallout">
            <a:avLst>
              <a:gd name="adj1" fmla="val 67158"/>
              <a:gd name="adj2" fmla="val -5150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92000" tIns="96000" rIns="192000" bIns="96000" rtlCol="0" anchor="ctr"/>
          <a:lstStyle/>
          <a:p>
            <a:pPr algn="ctr"/>
            <a:endParaRPr lang="nl-NL" sz="3360">
              <a:latin typeface="Museo 300" panose="02000000000000000000" pitchFamily="50" charset="0"/>
            </a:endParaRPr>
          </a:p>
          <a:p>
            <a:pPr algn="ctr"/>
            <a:endParaRPr lang="nl-NL" sz="3360">
              <a:latin typeface="Museo 300" panose="02000000000000000000" pitchFamily="50" charset="0"/>
            </a:endParaRPr>
          </a:p>
          <a:p>
            <a:pPr algn="ctr"/>
            <a:r>
              <a:rPr lang="nl-NL" sz="3360">
                <a:latin typeface="Museo 300" panose="02000000000000000000" pitchFamily="50" charset="0"/>
              </a:rPr>
              <a:t>Vragenlijsten ingevuld door leerkracht én ouder!</a:t>
            </a:r>
          </a:p>
          <a:p>
            <a:pPr algn="ctr"/>
            <a:endParaRPr lang="nl-NL" sz="3360">
              <a:latin typeface="Museo 300" panose="02000000000000000000" pitchFamily="50" charset="0"/>
            </a:endParaRPr>
          </a:p>
          <a:p>
            <a:pPr algn="ctr"/>
            <a:endParaRPr lang="nl-NL" sz="3360">
              <a:latin typeface="Museo 300" panose="02000000000000000000" pitchFamily="50" charset="0"/>
            </a:endParaRPr>
          </a:p>
        </p:txBody>
      </p:sp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6A83B7E7-8988-4166-B786-C663D635ECF3}"/>
              </a:ext>
            </a:extLst>
          </p:cNvPr>
          <p:cNvGraphicFramePr>
            <a:graphicFrameLocks/>
          </p:cNvGraphicFramePr>
          <p:nvPr/>
        </p:nvGraphicFramePr>
        <p:xfrm>
          <a:off x="8404401" y="3495881"/>
          <a:ext cx="13256013" cy="8080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" name="Afbeelding 19">
            <a:extLst>
              <a:ext uri="{FF2B5EF4-FFF2-40B4-BE49-F238E27FC236}">
                <a16:creationId xmlns:a16="http://schemas.microsoft.com/office/drawing/2014/main" id="{EC53DFC6-FE02-3507-00F8-E03CB1C8E5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9391" y="1617691"/>
            <a:ext cx="6231202" cy="623120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E3C8B17-C4F9-4430-809F-80C7C741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6911137" y="7505140"/>
            <a:ext cx="642432" cy="64243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FF869A8-3355-4EEF-A4E5-ABDB780E4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6911137" y="8889845"/>
            <a:ext cx="642432" cy="64243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EA45976-093F-490E-8D32-EFD3289A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7671237" y="8889847"/>
            <a:ext cx="642432" cy="64243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4ADFB07-4B18-4D76-A40F-D147322E8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6912193" y="10335774"/>
            <a:ext cx="642432" cy="64243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962E92D-A868-457B-85D3-C48BD627E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7659413" y="10335774"/>
            <a:ext cx="642432" cy="64243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2D39025-1EA9-446C-B603-89679EE76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8428468" y="10335772"/>
            <a:ext cx="642432" cy="64243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DD638A54-7885-6ADA-ED1A-C3319FCE3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563" y="9117362"/>
            <a:ext cx="1318683" cy="1318683"/>
          </a:xfrm>
          <a:prstGeom prst="rect">
            <a:avLst/>
          </a:prstGeom>
        </p:spPr>
      </p:pic>
      <p:sp>
        <p:nvSpPr>
          <p:cNvPr id="4" name="Cirkel: leeg 3">
            <a:extLst>
              <a:ext uri="{FF2B5EF4-FFF2-40B4-BE49-F238E27FC236}">
                <a16:creationId xmlns:a16="http://schemas.microsoft.com/office/drawing/2014/main" id="{F21BF1FE-4038-406F-324B-BCC7B3B79C27}"/>
              </a:ext>
            </a:extLst>
          </p:cNvPr>
          <p:cNvSpPr/>
          <p:nvPr/>
        </p:nvSpPr>
        <p:spPr>
          <a:xfrm>
            <a:off x="20317489" y="671657"/>
            <a:ext cx="3032053" cy="2923314"/>
          </a:xfrm>
          <a:prstGeom prst="donut">
            <a:avLst>
              <a:gd name="adj" fmla="val 12437"/>
            </a:avLst>
          </a:prstGeom>
          <a:solidFill>
            <a:srgbClr val="7E5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>
              <a:solidFill>
                <a:schemeClr val="tx1"/>
              </a:solidFill>
            </a:endParaRP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765D7734-0DEB-02AB-C9A2-C5C6EF6DCA42}"/>
              </a:ext>
            </a:extLst>
          </p:cNvPr>
          <p:cNvGraphicFramePr>
            <a:graphicFrameLocks/>
          </p:cNvGraphicFramePr>
          <p:nvPr/>
        </p:nvGraphicFramePr>
        <p:xfrm>
          <a:off x="20041818" y="1069616"/>
          <a:ext cx="3593406" cy="2683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27064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90C18FF-9560-5992-E788-C4AA59FB2CB6}"/>
              </a:ext>
            </a:extLst>
          </p:cNvPr>
          <p:cNvSpPr/>
          <p:nvPr/>
        </p:nvSpPr>
        <p:spPr>
          <a:xfrm>
            <a:off x="-1" y="99"/>
            <a:ext cx="25600025" cy="14400014"/>
          </a:xfrm>
          <a:prstGeom prst="rect">
            <a:avLst/>
          </a:prstGeom>
          <a:solidFill>
            <a:srgbClr val="7E519C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14" y="455632"/>
            <a:ext cx="19365079" cy="272535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Wat kwam er uit de screening</a:t>
            </a:r>
            <a:b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</a:br>
            <a: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volgens </a:t>
            </a:r>
            <a:r>
              <a:rPr lang="nl-NL" sz="5039" b="1" err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gedragskundigen</a:t>
            </a:r>
            <a: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 </a:t>
            </a:r>
            <a:b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</a:br>
            <a: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op het SO?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dirty="0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11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graphicFrame>
        <p:nvGraphicFramePr>
          <p:cNvPr id="10" name="Grafiek 9">
            <a:extLst>
              <a:ext uri="{FF2B5EF4-FFF2-40B4-BE49-F238E27FC236}">
                <a16:creationId xmlns:a16="http://schemas.microsoft.com/office/drawing/2014/main" id="{62FB04B3-42DB-42F0-ABC7-5D509675A73D}"/>
              </a:ext>
            </a:extLst>
          </p:cNvPr>
          <p:cNvGraphicFramePr>
            <a:graphicFrameLocks/>
          </p:cNvGraphicFramePr>
          <p:nvPr/>
        </p:nvGraphicFramePr>
        <p:xfrm>
          <a:off x="1642409" y="3849848"/>
          <a:ext cx="9258690" cy="7752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iek 11">
            <a:extLst>
              <a:ext uri="{FF2B5EF4-FFF2-40B4-BE49-F238E27FC236}">
                <a16:creationId xmlns:a16="http://schemas.microsoft.com/office/drawing/2014/main" id="{40AE4ABE-0B35-48BF-A8E4-9FC4FC9849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8878749"/>
              </p:ext>
            </p:extLst>
          </p:nvPr>
        </p:nvGraphicFramePr>
        <p:xfrm>
          <a:off x="12416812" y="6463057"/>
          <a:ext cx="12275258" cy="6989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AB616BD2-342A-852A-C37A-45426855E1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65664" y="-503216"/>
            <a:ext cx="4459847" cy="4459847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7165238D-0372-2B76-4F00-586691AAD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6800" y="-306389"/>
            <a:ext cx="5064572" cy="506457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425A74F-6211-66BC-15E9-A0E7EF29EF6E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 rot="753511" flipV="1">
            <a:off x="6788639" y="10096587"/>
            <a:ext cx="6663643" cy="124264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0063831-4218-39B3-E44B-EA8FC989B97C}"/>
              </a:ext>
            </a:extLst>
          </p:cNvPr>
          <p:cNvSpPr/>
          <p:nvPr/>
        </p:nvSpPr>
        <p:spPr>
          <a:xfrm>
            <a:off x="19191223" y="8183943"/>
            <a:ext cx="5080005" cy="3080003"/>
          </a:xfrm>
          <a:prstGeom prst="rect">
            <a:avLst/>
          </a:prstGeom>
          <a:solidFill>
            <a:srgbClr val="92D05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295FD50-B81A-F003-A700-D9FA07BD53B2}"/>
              </a:ext>
            </a:extLst>
          </p:cNvPr>
          <p:cNvSpPr/>
          <p:nvPr/>
        </p:nvSpPr>
        <p:spPr>
          <a:xfrm>
            <a:off x="19180018" y="11406568"/>
            <a:ext cx="5080005" cy="1470593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pic>
        <p:nvPicPr>
          <p:cNvPr id="17" name="Afbeelding 16" descr="Afbeelding met logo&#10;&#10;Automatisch gegenereerde beschrijving">
            <a:extLst>
              <a:ext uri="{FF2B5EF4-FFF2-40B4-BE49-F238E27FC236}">
                <a16:creationId xmlns:a16="http://schemas.microsoft.com/office/drawing/2014/main" id="{93ABBE7C-A523-165B-A8BA-BA32211BB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841" y="5660914"/>
            <a:ext cx="2065134" cy="2065134"/>
          </a:xfrm>
          <a:prstGeom prst="rect">
            <a:avLst/>
          </a:prstGeom>
        </p:spPr>
      </p:pic>
      <p:pic>
        <p:nvPicPr>
          <p:cNvPr id="19" name="Afbeelding 18" descr="Afbeelding met logo&#10;&#10;Automatisch gegenereerde beschrijving">
            <a:extLst>
              <a:ext uri="{FF2B5EF4-FFF2-40B4-BE49-F238E27FC236}">
                <a16:creationId xmlns:a16="http://schemas.microsoft.com/office/drawing/2014/main" id="{96CC397C-ADDA-D3E6-8AC9-F2120D64F0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0416" y="8820759"/>
            <a:ext cx="2065134" cy="2065134"/>
          </a:xfrm>
          <a:prstGeom prst="rect">
            <a:avLst/>
          </a:prstGeom>
        </p:spPr>
      </p:pic>
      <p:pic>
        <p:nvPicPr>
          <p:cNvPr id="21" name="Afbeelding 20" descr="Afbeelding met logo&#10;&#10;Automatisch gegenereerde beschrijving">
            <a:extLst>
              <a:ext uri="{FF2B5EF4-FFF2-40B4-BE49-F238E27FC236}">
                <a16:creationId xmlns:a16="http://schemas.microsoft.com/office/drawing/2014/main" id="{F5AA18A3-5080-55AA-B78E-0728F06A6C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2221" y="8810712"/>
            <a:ext cx="2680987" cy="2680987"/>
          </a:xfrm>
          <a:prstGeom prst="rect">
            <a:avLst/>
          </a:prstGeom>
        </p:spPr>
      </p:pic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A462404D-6682-67D4-95EE-0E0FE1AB70B0}"/>
              </a:ext>
            </a:extLst>
          </p:cNvPr>
          <p:cNvSpPr/>
          <p:nvPr/>
        </p:nvSpPr>
        <p:spPr>
          <a:xfrm>
            <a:off x="9139104" y="4911647"/>
            <a:ext cx="5471835" cy="2054108"/>
          </a:xfrm>
          <a:prstGeom prst="wedgeEllipseCallout">
            <a:avLst>
              <a:gd name="adj1" fmla="val -53098"/>
              <a:gd name="adj2" fmla="val 413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20">
                <a:latin typeface="Museo 300" panose="02000000000000000000" pitchFamily="50" charset="0"/>
              </a:rPr>
              <a:t>Voor de Pluis leerlingen kreeg 39% óók een adviesgesprek</a:t>
            </a:r>
          </a:p>
        </p:txBody>
      </p:sp>
    </p:spTree>
    <p:extLst>
      <p:ext uri="{BB962C8B-B14F-4D97-AF65-F5344CB8AC3E}">
        <p14:creationId xmlns:p14="http://schemas.microsoft.com/office/powerpoint/2010/main" val="1171814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logo&#10;&#10;Automatisch gegenereerde beschrijving">
            <a:extLst>
              <a:ext uri="{FF2B5EF4-FFF2-40B4-BE49-F238E27FC236}">
                <a16:creationId xmlns:a16="http://schemas.microsoft.com/office/drawing/2014/main" id="{0E7ED02F-DB99-0BCE-58B1-14DE16A975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390001" y="-501897"/>
            <a:ext cx="5125525" cy="512552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2ACB58C7-DE79-B5FE-39DE-E55B9B00D4FC}"/>
              </a:ext>
            </a:extLst>
          </p:cNvPr>
          <p:cNvSpPr/>
          <p:nvPr/>
        </p:nvSpPr>
        <p:spPr>
          <a:xfrm>
            <a:off x="-1" y="99"/>
            <a:ext cx="25600025" cy="14400014"/>
          </a:xfrm>
          <a:prstGeom prst="rect">
            <a:avLst/>
          </a:prstGeom>
          <a:solidFill>
            <a:srgbClr val="7E519C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EA14D118-47A9-4B24-A290-99C7B91CA129}"/>
              </a:ext>
            </a:extLst>
          </p:cNvPr>
          <p:cNvGraphicFramePr>
            <a:graphicFrameLocks/>
          </p:cNvGraphicFramePr>
          <p:nvPr/>
        </p:nvGraphicFramePr>
        <p:xfrm>
          <a:off x="7251070" y="4834810"/>
          <a:ext cx="12745545" cy="605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7" y="415233"/>
            <a:ext cx="12026258" cy="22873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5459" b="1">
                <a:solidFill>
                  <a:srgbClr val="00676C"/>
                </a:solidFill>
                <a:latin typeface="Museo 300" panose="02000000000000000000" pitchFamily="50" charset="0"/>
                <a:cs typeface="Arial"/>
              </a:rPr>
              <a:t>Type psychische problematiek</a:t>
            </a:r>
            <a:br>
              <a:rPr lang="nl-NL" sz="5459" b="1">
                <a:solidFill>
                  <a:srgbClr val="00676C"/>
                </a:solidFill>
                <a:latin typeface="Museo 300" panose="02000000000000000000" pitchFamily="50" charset="0"/>
                <a:cs typeface="Arial"/>
              </a:rPr>
            </a:br>
            <a:r>
              <a:rPr lang="nl-NL" sz="5459" b="1">
                <a:solidFill>
                  <a:srgbClr val="00676C"/>
                </a:solidFill>
                <a:latin typeface="Museo 300" panose="02000000000000000000" pitchFamily="50" charset="0"/>
                <a:cs typeface="Arial"/>
              </a:rPr>
              <a:t>op het SO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12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graphicFrame>
        <p:nvGraphicFramePr>
          <p:cNvPr id="11" name="Grafiek 10">
            <a:extLst>
              <a:ext uri="{FF2B5EF4-FFF2-40B4-BE49-F238E27FC236}">
                <a16:creationId xmlns:a16="http://schemas.microsoft.com/office/drawing/2014/main" id="{886E9E2A-D64B-493C-9346-3A87617C8B03}"/>
              </a:ext>
            </a:extLst>
          </p:cNvPr>
          <p:cNvGraphicFramePr>
            <a:graphicFrameLocks/>
          </p:cNvGraphicFramePr>
          <p:nvPr/>
        </p:nvGraphicFramePr>
        <p:xfrm>
          <a:off x="18703646" y="4936436"/>
          <a:ext cx="6052121" cy="595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F3B436B8-BFE0-ECCF-34C0-5E85B8B08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4813" y="10484786"/>
            <a:ext cx="2629565" cy="262956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C9EF56B-4B7C-688D-B6CB-028D48667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6381" y="10469868"/>
            <a:ext cx="2629565" cy="2629565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52A42A5F-462B-B158-02BB-14224818F3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80967" y="10484786"/>
            <a:ext cx="2634499" cy="2634499"/>
          </a:xfrm>
          <a:prstGeom prst="rect">
            <a:avLst/>
          </a:prstGeom>
        </p:spPr>
      </p:pic>
      <p:pic>
        <p:nvPicPr>
          <p:cNvPr id="12" name="Afbeelding 11" descr="Afbeelding met logo&#10;&#10;Automatisch gegenereerde beschrijving">
            <a:extLst>
              <a:ext uri="{FF2B5EF4-FFF2-40B4-BE49-F238E27FC236}">
                <a16:creationId xmlns:a16="http://schemas.microsoft.com/office/drawing/2014/main" id="{82501BD3-3F43-0973-8EED-6696C482F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9162" y="4936436"/>
            <a:ext cx="2123601" cy="2123601"/>
          </a:xfrm>
          <a:prstGeom prst="rect">
            <a:avLst/>
          </a:prstGeom>
        </p:spPr>
      </p:pic>
      <p:pic>
        <p:nvPicPr>
          <p:cNvPr id="19" name="Afbeelding 18" descr="Afbeelding met diagram&#10;&#10;Automatisch gegenereerde beschrijving">
            <a:extLst>
              <a:ext uri="{FF2B5EF4-FFF2-40B4-BE49-F238E27FC236}">
                <a16:creationId xmlns:a16="http://schemas.microsoft.com/office/drawing/2014/main" id="{3B48FBA1-209B-E34A-9790-2463C7D803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0551" y="3117686"/>
            <a:ext cx="6055252" cy="605525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72B3387-7D8D-1F6C-9998-C21BB953D6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11635" y="5079263"/>
            <a:ext cx="2120844" cy="21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35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06602B5E-B36D-9A27-1F73-4AADE41BDD46}"/>
              </a:ext>
            </a:extLst>
          </p:cNvPr>
          <p:cNvSpPr/>
          <p:nvPr/>
        </p:nvSpPr>
        <p:spPr>
          <a:xfrm>
            <a:off x="-1" y="99"/>
            <a:ext cx="25600025" cy="14400014"/>
          </a:xfrm>
          <a:prstGeom prst="rect">
            <a:avLst/>
          </a:prstGeom>
          <a:solidFill>
            <a:srgbClr val="00676C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6EF8C482-D5EA-49ED-BDD8-D11C456E17A5}"/>
              </a:ext>
            </a:extLst>
          </p:cNvPr>
          <p:cNvGraphicFramePr>
            <a:graphicFrameLocks/>
          </p:cNvGraphicFramePr>
          <p:nvPr/>
        </p:nvGraphicFramePr>
        <p:xfrm>
          <a:off x="9279821" y="2832071"/>
          <a:ext cx="13260013" cy="8080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dirty="0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13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3" name="Tekstballon: ovaal 2">
            <a:extLst>
              <a:ext uri="{FF2B5EF4-FFF2-40B4-BE49-F238E27FC236}">
                <a16:creationId xmlns:a16="http://schemas.microsoft.com/office/drawing/2014/main" id="{F1233988-D1F0-4871-AE51-6D07BE3762B7}"/>
              </a:ext>
            </a:extLst>
          </p:cNvPr>
          <p:cNvSpPr/>
          <p:nvPr/>
        </p:nvSpPr>
        <p:spPr>
          <a:xfrm>
            <a:off x="4247720" y="9721636"/>
            <a:ext cx="6895608" cy="3043407"/>
          </a:xfrm>
          <a:prstGeom prst="wedgeEllipseCallout">
            <a:avLst>
              <a:gd name="adj1" fmla="val 50747"/>
              <a:gd name="adj2" fmla="val -6966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92000" tIns="96000" rIns="192000" bIns="96000" rtlCol="0" anchor="ctr"/>
          <a:lstStyle/>
          <a:p>
            <a:pPr algn="ctr"/>
            <a:endParaRPr lang="nl-NL" sz="3360">
              <a:latin typeface="Museo 300" panose="02000000000000000000" pitchFamily="50" charset="0"/>
            </a:endParaRPr>
          </a:p>
          <a:p>
            <a:pPr algn="ctr"/>
            <a:endParaRPr lang="nl-NL" sz="3360">
              <a:latin typeface="Museo 300" panose="02000000000000000000" pitchFamily="50" charset="0"/>
            </a:endParaRPr>
          </a:p>
          <a:p>
            <a:pPr algn="ctr"/>
            <a:r>
              <a:rPr lang="nl-NL" sz="3360">
                <a:latin typeface="Museo 300" panose="02000000000000000000" pitchFamily="50" charset="0"/>
              </a:rPr>
              <a:t>Vragenlijsten ingevuld door leerkracht, ouder én leerling!</a:t>
            </a:r>
          </a:p>
          <a:p>
            <a:pPr algn="ctr"/>
            <a:endParaRPr lang="nl-NL" sz="3360">
              <a:latin typeface="Museo 300" panose="02000000000000000000" pitchFamily="50" charset="0"/>
            </a:endParaRPr>
          </a:p>
          <a:p>
            <a:pPr algn="ctr"/>
            <a:endParaRPr lang="nl-NL" sz="3360">
              <a:latin typeface="Museo 300" panose="02000000000000000000" pitchFamily="50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2FA348B-943A-4D8E-83A6-B2DD6724D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24" b="89529" l="7568" r="89730">
                        <a14:foregroundMark x1="7568" y1="41361" x2="13514" y2="62827"/>
                        <a14:foregroundMark x1="36757" y1="11518" x2="57297" y2="11518"/>
                        <a14:foregroundMark x1="44865" y1="9424" x2="52973" y2="10471"/>
                        <a14:foregroundMark x1="89730" y1="42932" x2="89730" y2="51832"/>
                        <a14:foregroundMark x1="51892" y1="89529" x2="51892" y2="89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48372" y="8538869"/>
            <a:ext cx="1267747" cy="130886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3E4AD2A-CE53-52A6-1D42-EECBBA5B5B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13774" y="1635170"/>
            <a:ext cx="6287000" cy="6287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4A717A7-3544-20E8-B6C4-AA9FC96ED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3328" y="6958494"/>
            <a:ext cx="1318683" cy="1318683"/>
          </a:xfrm>
          <a:prstGeom prst="rect">
            <a:avLst/>
          </a:prstGeom>
        </p:spPr>
      </p:pic>
      <p:sp>
        <p:nvSpPr>
          <p:cNvPr id="7" name="Cirkel: leeg 6">
            <a:extLst>
              <a:ext uri="{FF2B5EF4-FFF2-40B4-BE49-F238E27FC236}">
                <a16:creationId xmlns:a16="http://schemas.microsoft.com/office/drawing/2014/main" id="{41CBDC17-651A-5C56-EDE9-F37F4C21ABCB}"/>
              </a:ext>
            </a:extLst>
          </p:cNvPr>
          <p:cNvSpPr/>
          <p:nvPr/>
        </p:nvSpPr>
        <p:spPr>
          <a:xfrm>
            <a:off x="20757199" y="379721"/>
            <a:ext cx="3032053" cy="2923314"/>
          </a:xfrm>
          <a:prstGeom prst="donut">
            <a:avLst>
              <a:gd name="adj" fmla="val 12437"/>
            </a:avLst>
          </a:prstGeom>
          <a:solidFill>
            <a:srgbClr val="009A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>
              <a:solidFill>
                <a:schemeClr val="tx1"/>
              </a:solidFill>
            </a:endParaRPr>
          </a:p>
        </p:txBody>
      </p:sp>
      <p:graphicFrame>
        <p:nvGraphicFramePr>
          <p:cNvPr id="12" name="Grafiek 11">
            <a:extLst>
              <a:ext uri="{FF2B5EF4-FFF2-40B4-BE49-F238E27FC236}">
                <a16:creationId xmlns:a16="http://schemas.microsoft.com/office/drawing/2014/main" id="{706F370F-C943-A7E4-A0CB-7A7FE2230CE5}"/>
              </a:ext>
            </a:extLst>
          </p:cNvPr>
          <p:cNvGraphicFramePr>
            <a:graphicFrameLocks/>
          </p:cNvGraphicFramePr>
          <p:nvPr/>
        </p:nvGraphicFramePr>
        <p:xfrm>
          <a:off x="20476522" y="804923"/>
          <a:ext cx="3593406" cy="2683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9B95D209-43EF-8CE6-9059-2C21211C0039}"/>
              </a:ext>
            </a:extLst>
          </p:cNvPr>
          <p:cNvSpPr txBox="1">
            <a:spLocks/>
          </p:cNvSpPr>
          <p:nvPr/>
        </p:nvSpPr>
        <p:spPr>
          <a:xfrm>
            <a:off x="436133" y="282626"/>
            <a:ext cx="10577772" cy="1480864"/>
          </a:xfrm>
          <a:prstGeom prst="rect">
            <a:avLst/>
          </a:prstGeom>
        </p:spPr>
        <p:txBody>
          <a:bodyPr vert="horz" lIns="192000" tIns="96000" rIns="192000" bIns="9600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839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Screening op het VSO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CA46165-F67F-BED3-0735-5778F1C16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7524560" y="6861944"/>
            <a:ext cx="642432" cy="64243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A5CA14B-C458-04F5-2070-2F1C78555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7524560" y="8246648"/>
            <a:ext cx="642432" cy="64243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BB86E04-671E-1DC0-6A19-513397AD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8284660" y="8246650"/>
            <a:ext cx="642432" cy="64243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E4E4F5A-7CC0-F14D-99A1-12CACF887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7525617" y="9692577"/>
            <a:ext cx="642432" cy="64243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C7A7A5F-9DFC-E366-433D-C0B329058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8272836" y="9692577"/>
            <a:ext cx="642432" cy="64243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54EDA74-33E5-AC0A-F800-75AB04FA65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6" b="94366" l="5986" r="92606">
                        <a14:foregroundMark x1="6690" y1="48592" x2="6690" y2="48592"/>
                        <a14:foregroundMark x1="47183" y1="7042" x2="47183" y2="7042"/>
                        <a14:foregroundMark x1="92606" y1="42958" x2="92606" y2="42958"/>
                        <a14:foregroundMark x1="50352" y1="91197" x2="50352" y2="91197"/>
                        <a14:foregroundMark x1="50704" y1="94366" x2="50704" y2="94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6187">
            <a:off x="19041891" y="9692575"/>
            <a:ext cx="642432" cy="6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1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797FCA97-DD2B-C1FD-2BD1-03751941597A}"/>
              </a:ext>
            </a:extLst>
          </p:cNvPr>
          <p:cNvSpPr/>
          <p:nvPr/>
        </p:nvSpPr>
        <p:spPr>
          <a:xfrm>
            <a:off x="-1" y="99"/>
            <a:ext cx="25600025" cy="14400014"/>
          </a:xfrm>
          <a:prstGeom prst="rect">
            <a:avLst/>
          </a:prstGeom>
          <a:solidFill>
            <a:srgbClr val="00676C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219561-10E9-8B15-F03A-494F8D10FE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11806" y="-522699"/>
            <a:ext cx="4459847" cy="44598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08" y="490105"/>
            <a:ext cx="19480399" cy="26527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Wat kwam er uit de screening </a:t>
            </a:r>
            <a:b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</a:br>
            <a: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volgens </a:t>
            </a:r>
            <a:r>
              <a:rPr lang="nl-NL" sz="5039" b="1" err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gedragskundigen</a:t>
            </a:r>
            <a: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 </a:t>
            </a:r>
            <a:b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</a:br>
            <a:r>
              <a:rPr lang="nl-NL" sz="503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op het VSO?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dirty="0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14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graphicFrame>
        <p:nvGraphicFramePr>
          <p:cNvPr id="13" name="Grafiek 12">
            <a:extLst>
              <a:ext uri="{FF2B5EF4-FFF2-40B4-BE49-F238E27FC236}">
                <a16:creationId xmlns:a16="http://schemas.microsoft.com/office/drawing/2014/main" id="{7B38F3EE-D680-4792-B30A-6E5879BD374B}"/>
              </a:ext>
            </a:extLst>
          </p:cNvPr>
          <p:cNvGraphicFramePr>
            <a:graphicFrameLocks/>
          </p:cNvGraphicFramePr>
          <p:nvPr/>
        </p:nvGraphicFramePr>
        <p:xfrm>
          <a:off x="756607" y="3589400"/>
          <a:ext cx="9386676" cy="881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ek 13">
            <a:extLst>
              <a:ext uri="{FF2B5EF4-FFF2-40B4-BE49-F238E27FC236}">
                <a16:creationId xmlns:a16="http://schemas.microsoft.com/office/drawing/2014/main" id="{4A0EB8E1-0F42-4C60-B90A-5664CBDA6D42}"/>
              </a:ext>
            </a:extLst>
          </p:cNvPr>
          <p:cNvGraphicFramePr>
            <a:graphicFrameLocks/>
          </p:cNvGraphicFramePr>
          <p:nvPr/>
        </p:nvGraphicFramePr>
        <p:xfrm>
          <a:off x="12800013" y="6579279"/>
          <a:ext cx="12271640" cy="685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B589D8AC-AAB8-2BF5-BC31-91D33F835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2839" y="-283280"/>
            <a:ext cx="5064572" cy="506457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1B3B863-077D-D525-4131-0E6593ECB19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 rot="753511" flipV="1">
            <a:off x="6788639" y="10096587"/>
            <a:ext cx="6663643" cy="1242649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65936EE5-A2BD-960B-C2CB-10A250D2F73C}"/>
              </a:ext>
            </a:extLst>
          </p:cNvPr>
          <p:cNvSpPr/>
          <p:nvPr/>
        </p:nvSpPr>
        <p:spPr>
          <a:xfrm>
            <a:off x="19444672" y="8131728"/>
            <a:ext cx="5080005" cy="3080003"/>
          </a:xfrm>
          <a:prstGeom prst="rect">
            <a:avLst/>
          </a:prstGeom>
          <a:solidFill>
            <a:srgbClr val="92D05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8928619-156A-6D38-D3EF-E0DA5E797CBA}"/>
              </a:ext>
            </a:extLst>
          </p:cNvPr>
          <p:cNvSpPr/>
          <p:nvPr/>
        </p:nvSpPr>
        <p:spPr>
          <a:xfrm>
            <a:off x="19380018" y="11406568"/>
            <a:ext cx="5080005" cy="1470593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pic>
        <p:nvPicPr>
          <p:cNvPr id="17" name="Afbeelding 16" descr="Afbeelding met logo&#10;&#10;Automatisch gegenereerde beschrijving">
            <a:extLst>
              <a:ext uri="{FF2B5EF4-FFF2-40B4-BE49-F238E27FC236}">
                <a16:creationId xmlns:a16="http://schemas.microsoft.com/office/drawing/2014/main" id="{C5D1D963-0A42-3796-0653-1F3B385D8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2221" y="8810712"/>
            <a:ext cx="2680987" cy="2680987"/>
          </a:xfrm>
          <a:prstGeom prst="rect">
            <a:avLst/>
          </a:prstGeom>
        </p:spPr>
      </p:pic>
      <p:pic>
        <p:nvPicPr>
          <p:cNvPr id="18" name="Afbeelding 17" descr="Afbeelding met logo&#10;&#10;Automatisch gegenereerde beschrijving">
            <a:extLst>
              <a:ext uri="{FF2B5EF4-FFF2-40B4-BE49-F238E27FC236}">
                <a16:creationId xmlns:a16="http://schemas.microsoft.com/office/drawing/2014/main" id="{999C4F83-85AF-5928-A21F-21A873B8B7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3304" y="5308997"/>
            <a:ext cx="2534356" cy="2534356"/>
          </a:xfrm>
          <a:prstGeom prst="rect">
            <a:avLst/>
          </a:prstGeom>
        </p:spPr>
      </p:pic>
      <p:pic>
        <p:nvPicPr>
          <p:cNvPr id="19" name="Afbeelding 18" descr="Afbeelding met logo&#10;&#10;Automatisch gegenereerde beschrijving">
            <a:extLst>
              <a:ext uri="{FF2B5EF4-FFF2-40B4-BE49-F238E27FC236}">
                <a16:creationId xmlns:a16="http://schemas.microsoft.com/office/drawing/2014/main" id="{F828EE62-F28C-C01A-8544-5F0D0B377C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8486" y="9240358"/>
            <a:ext cx="2534356" cy="2534356"/>
          </a:xfrm>
          <a:prstGeom prst="rect">
            <a:avLst/>
          </a:prstGeom>
        </p:spPr>
      </p:pic>
      <p:sp>
        <p:nvSpPr>
          <p:cNvPr id="7" name="Tekstballon: ovaal 6">
            <a:extLst>
              <a:ext uri="{FF2B5EF4-FFF2-40B4-BE49-F238E27FC236}">
                <a16:creationId xmlns:a16="http://schemas.microsoft.com/office/drawing/2014/main" id="{2A9073AA-B61C-D32C-254C-CE45A4E931EA}"/>
              </a:ext>
            </a:extLst>
          </p:cNvPr>
          <p:cNvSpPr/>
          <p:nvPr/>
        </p:nvSpPr>
        <p:spPr>
          <a:xfrm>
            <a:off x="8904742" y="4724142"/>
            <a:ext cx="5549671" cy="2276172"/>
          </a:xfrm>
          <a:prstGeom prst="wedgeEllipseCallout">
            <a:avLst>
              <a:gd name="adj1" fmla="val -55068"/>
              <a:gd name="adj2" fmla="val 5605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20">
                <a:latin typeface="Museo 300" panose="02000000000000000000" pitchFamily="50" charset="0"/>
              </a:rPr>
              <a:t>Voor de Pluis leerlingen kreeg 33% óók een adviesgesprek</a:t>
            </a:r>
          </a:p>
        </p:txBody>
      </p:sp>
    </p:spTree>
    <p:extLst>
      <p:ext uri="{BB962C8B-B14F-4D97-AF65-F5344CB8AC3E}">
        <p14:creationId xmlns:p14="http://schemas.microsoft.com/office/powerpoint/2010/main" val="1312043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logo&#10;&#10;Automatisch gegenereerde beschrijving">
            <a:extLst>
              <a:ext uri="{FF2B5EF4-FFF2-40B4-BE49-F238E27FC236}">
                <a16:creationId xmlns:a16="http://schemas.microsoft.com/office/drawing/2014/main" id="{E6F1708E-6BF6-5D09-A522-B981424792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390001" y="-501897"/>
            <a:ext cx="5125525" cy="512552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2805450-70DB-7D2F-4CF5-E5DEDD2082A1}"/>
              </a:ext>
            </a:extLst>
          </p:cNvPr>
          <p:cNvSpPr/>
          <p:nvPr/>
        </p:nvSpPr>
        <p:spPr>
          <a:xfrm>
            <a:off x="-1" y="99"/>
            <a:ext cx="25600025" cy="14400014"/>
          </a:xfrm>
          <a:prstGeom prst="rect">
            <a:avLst/>
          </a:prstGeom>
          <a:solidFill>
            <a:srgbClr val="00676C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7" y="808123"/>
            <a:ext cx="19303803" cy="14529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5459" b="1">
                <a:solidFill>
                  <a:srgbClr val="00676C"/>
                </a:solidFill>
                <a:latin typeface="Museo 300" panose="02000000000000000000" pitchFamily="50" charset="0"/>
                <a:cs typeface="Arial"/>
              </a:rPr>
              <a:t>Type psychische problematiek </a:t>
            </a:r>
            <a:br>
              <a:rPr lang="nl-NL" sz="5459" b="1">
                <a:solidFill>
                  <a:srgbClr val="00676C"/>
                </a:solidFill>
                <a:latin typeface="Museo 300" panose="02000000000000000000" pitchFamily="50" charset="0"/>
                <a:cs typeface="Arial"/>
              </a:rPr>
            </a:br>
            <a:r>
              <a:rPr lang="nl-NL" sz="5459" b="1">
                <a:solidFill>
                  <a:srgbClr val="00676C"/>
                </a:solidFill>
                <a:latin typeface="Museo 300" panose="02000000000000000000" pitchFamily="50" charset="0"/>
                <a:cs typeface="Arial"/>
              </a:rPr>
              <a:t>op het VSO</a:t>
            </a:r>
            <a:endParaRPr lang="nl-NL" sz="5459" b="1">
              <a:solidFill>
                <a:srgbClr val="00676C"/>
              </a:solidFill>
              <a:latin typeface="Museo 300" panose="02000000000000000000" pitchFamily="50" charset="0"/>
              <a:cs typeface="Arial" charset="0"/>
            </a:endParaRP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15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CCC3323D-CD9E-4BA4-9CB1-A3464AFD1D09}"/>
              </a:ext>
            </a:extLst>
          </p:cNvPr>
          <p:cNvGraphicFramePr>
            <a:graphicFrameLocks/>
          </p:cNvGraphicFramePr>
          <p:nvPr/>
        </p:nvGraphicFramePr>
        <p:xfrm>
          <a:off x="12515526" y="2360485"/>
          <a:ext cx="6803156" cy="8134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iek 11">
            <a:extLst>
              <a:ext uri="{FF2B5EF4-FFF2-40B4-BE49-F238E27FC236}">
                <a16:creationId xmlns:a16="http://schemas.microsoft.com/office/drawing/2014/main" id="{CF420F7D-0F0B-4CF7-9611-ADC395C118EB}"/>
              </a:ext>
            </a:extLst>
          </p:cNvPr>
          <p:cNvGraphicFramePr>
            <a:graphicFrameLocks/>
          </p:cNvGraphicFramePr>
          <p:nvPr/>
        </p:nvGraphicFramePr>
        <p:xfrm>
          <a:off x="6891745" y="6079724"/>
          <a:ext cx="6720007" cy="5960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Grafiek 19">
            <a:extLst>
              <a:ext uri="{FF2B5EF4-FFF2-40B4-BE49-F238E27FC236}">
                <a16:creationId xmlns:a16="http://schemas.microsoft.com/office/drawing/2014/main" id="{DD18C8F0-71D4-4CB0-AA20-D0C64DB92742}"/>
              </a:ext>
            </a:extLst>
          </p:cNvPr>
          <p:cNvGraphicFramePr>
            <a:graphicFrameLocks/>
          </p:cNvGraphicFramePr>
          <p:nvPr/>
        </p:nvGraphicFramePr>
        <p:xfrm>
          <a:off x="18180787" y="6111724"/>
          <a:ext cx="6360006" cy="589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D6211B96-2032-BE91-2A1B-07C9CB24E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9401" y="10775684"/>
            <a:ext cx="2629565" cy="262956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EC559A-FB8B-A381-E8A3-B0AA58A62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30969" y="10760766"/>
            <a:ext cx="2629565" cy="2629565"/>
          </a:xfrm>
          <a:prstGeom prst="rect">
            <a:avLst/>
          </a:prstGeom>
        </p:spPr>
      </p:pic>
      <p:pic>
        <p:nvPicPr>
          <p:cNvPr id="16" name="Afbeelding 15" descr="Afbeelding met logo&#10;&#10;Automatisch gegenereerde beschrijving">
            <a:extLst>
              <a:ext uri="{FF2B5EF4-FFF2-40B4-BE49-F238E27FC236}">
                <a16:creationId xmlns:a16="http://schemas.microsoft.com/office/drawing/2014/main" id="{3D0638E2-1F4E-4CF4-7BCB-5F62276A0B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75555" y="10775684"/>
            <a:ext cx="2634499" cy="2634499"/>
          </a:xfrm>
          <a:prstGeom prst="rect">
            <a:avLst/>
          </a:prstGeom>
        </p:spPr>
      </p:pic>
      <p:pic>
        <p:nvPicPr>
          <p:cNvPr id="13" name="Afbeelding 12" descr="Afbeelding met logo&#10;&#10;Automatisch gegenereerde beschrijving">
            <a:extLst>
              <a:ext uri="{FF2B5EF4-FFF2-40B4-BE49-F238E27FC236}">
                <a16:creationId xmlns:a16="http://schemas.microsoft.com/office/drawing/2014/main" id="{874D882F-4139-22A8-0A57-CD92C4DD5B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6839" y="6207003"/>
            <a:ext cx="2123601" cy="212360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F5D5D37-AE3B-5CD7-F02B-4C9BA7BEF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89210" y="2898809"/>
            <a:ext cx="2120844" cy="212084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0BE3B6D-434C-F711-1E72-10C14F301329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613774" y="2781333"/>
            <a:ext cx="6287000" cy="6287000"/>
          </a:xfrm>
          <a:prstGeom prst="rect">
            <a:avLst/>
          </a:prstGeom>
        </p:spPr>
      </p:pic>
      <p:pic>
        <p:nvPicPr>
          <p:cNvPr id="22" name="Afbeelding 21" descr="Afbeelding met logo&#10;&#10;Automatisch gegenereerde beschrijving">
            <a:extLst>
              <a:ext uri="{FF2B5EF4-FFF2-40B4-BE49-F238E27FC236}">
                <a16:creationId xmlns:a16="http://schemas.microsoft.com/office/drawing/2014/main" id="{CCD8AF82-CE2D-A3D6-3823-7C2FAA8F68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32384" y="5924833"/>
            <a:ext cx="2120842" cy="21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73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011" y="492822"/>
            <a:ext cx="8335282" cy="1452974"/>
          </a:xfrm>
        </p:spPr>
        <p:txBody>
          <a:bodyPr>
            <a:noAutofit/>
          </a:bodyPr>
          <a:lstStyle/>
          <a:p>
            <a:r>
              <a:rPr lang="nl-NL" sz="6299" b="1">
                <a:solidFill>
                  <a:srgbClr val="00676C"/>
                </a:solidFill>
                <a:latin typeface="Museo 300" panose="02000000000000000000" pitchFamily="50" charset="0"/>
                <a:cs typeface="Arial"/>
              </a:rPr>
              <a:t>Wat valt verder op?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16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9D2841B4-F59B-4800-BAE9-5D28ED20B52A}"/>
              </a:ext>
            </a:extLst>
          </p:cNvPr>
          <p:cNvSpPr/>
          <p:nvPr/>
        </p:nvSpPr>
        <p:spPr>
          <a:xfrm>
            <a:off x="907023" y="554404"/>
            <a:ext cx="10034989" cy="4135700"/>
          </a:xfrm>
          <a:prstGeom prst="wedgeEllipseCallout">
            <a:avLst>
              <a:gd name="adj1" fmla="val 51043"/>
              <a:gd name="adj2" fmla="val 4916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940">
                <a:latin typeface="Museo 300" panose="02000000000000000000" pitchFamily="50" charset="0"/>
              </a:rPr>
              <a:t>Psychische problemen komen ongeveer even vaak tot tweeënhalf keer zo vaak voor onder DSH kinderen en adolescenten ten opzichte van horende leeftijdsgenoten</a:t>
            </a:r>
          </a:p>
        </p:txBody>
      </p:sp>
      <p:sp>
        <p:nvSpPr>
          <p:cNvPr id="11" name="Tekstballon: ovaal 10">
            <a:extLst>
              <a:ext uri="{FF2B5EF4-FFF2-40B4-BE49-F238E27FC236}">
                <a16:creationId xmlns:a16="http://schemas.microsoft.com/office/drawing/2014/main" id="{15BDC996-8D45-4839-9C90-AB4E224479A6}"/>
              </a:ext>
            </a:extLst>
          </p:cNvPr>
          <p:cNvSpPr/>
          <p:nvPr/>
        </p:nvSpPr>
        <p:spPr>
          <a:xfrm>
            <a:off x="16334589" y="2115913"/>
            <a:ext cx="7825139" cy="2984139"/>
          </a:xfrm>
          <a:prstGeom prst="wedgeEllipseCallout">
            <a:avLst>
              <a:gd name="adj1" fmla="val -58379"/>
              <a:gd name="adj2" fmla="val 5261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940">
                <a:latin typeface="Museo 300" panose="02000000000000000000" pitchFamily="50" charset="0"/>
              </a:rPr>
              <a:t>Er zijn meer psychische problemen bij leerlingen met een beneden-gemiddeld IQ</a:t>
            </a:r>
          </a:p>
        </p:txBody>
      </p:sp>
      <p:sp>
        <p:nvSpPr>
          <p:cNvPr id="12" name="Tekstballon: ovaal 11">
            <a:extLst>
              <a:ext uri="{FF2B5EF4-FFF2-40B4-BE49-F238E27FC236}">
                <a16:creationId xmlns:a16="http://schemas.microsoft.com/office/drawing/2014/main" id="{F2AECE22-A352-4EA9-8264-60F79C42F37C}"/>
              </a:ext>
            </a:extLst>
          </p:cNvPr>
          <p:cNvSpPr/>
          <p:nvPr/>
        </p:nvSpPr>
        <p:spPr>
          <a:xfrm>
            <a:off x="17096376" y="6654797"/>
            <a:ext cx="8816065" cy="3062476"/>
          </a:xfrm>
          <a:prstGeom prst="wedgeEllipseCallout">
            <a:avLst>
              <a:gd name="adj1" fmla="val -61294"/>
              <a:gd name="adj2" fmla="val -4475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940">
                <a:latin typeface="Museo 300" panose="02000000000000000000" pitchFamily="50" charset="0"/>
              </a:rPr>
              <a:t>De taal die thuis wordt gebruikt heeft nauwelijks impact op de aanwezigheid van psychische problemen</a:t>
            </a:r>
          </a:p>
        </p:txBody>
      </p:sp>
      <p:sp>
        <p:nvSpPr>
          <p:cNvPr id="13" name="Tekstballon: ovaal 12">
            <a:extLst>
              <a:ext uri="{FF2B5EF4-FFF2-40B4-BE49-F238E27FC236}">
                <a16:creationId xmlns:a16="http://schemas.microsoft.com/office/drawing/2014/main" id="{52F04B98-6E02-47D3-A647-2C20FA0D0848}"/>
              </a:ext>
            </a:extLst>
          </p:cNvPr>
          <p:cNvSpPr/>
          <p:nvPr/>
        </p:nvSpPr>
        <p:spPr>
          <a:xfrm>
            <a:off x="1605023" y="8367874"/>
            <a:ext cx="9081489" cy="3017792"/>
          </a:xfrm>
          <a:prstGeom prst="wedgeEllipseCallout">
            <a:avLst>
              <a:gd name="adj1" fmla="val 53093"/>
              <a:gd name="adj2" fmla="val -7036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940">
                <a:latin typeface="Museo 300" panose="02000000000000000000" pitchFamily="50" charset="0"/>
              </a:rPr>
              <a:t>Er zijn meer psychische problemen bij leerlingen in ongunstige levensomstandigheden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B66080-3ED4-415D-9ABF-2452099C4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981" y="9676555"/>
            <a:ext cx="2570216" cy="2570216"/>
          </a:xfrm>
          <a:prstGeom prst="rect">
            <a:avLst/>
          </a:prstGeom>
        </p:spPr>
      </p:pic>
      <p:pic>
        <p:nvPicPr>
          <p:cNvPr id="10" name="Afbeelding 9" descr="Afbeelding met tekst, teken, buiten&#10;&#10;Automatisch gegenereerde beschrijving">
            <a:extLst>
              <a:ext uri="{FF2B5EF4-FFF2-40B4-BE49-F238E27FC236}">
                <a16:creationId xmlns:a16="http://schemas.microsoft.com/office/drawing/2014/main" id="{2F9D1440-30D1-5CB4-478E-78CFDEDCD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4724" y="3746853"/>
            <a:ext cx="4991791" cy="4991791"/>
          </a:xfrm>
          <a:prstGeom prst="rect">
            <a:avLst/>
          </a:prstGeom>
        </p:spPr>
      </p:pic>
      <p:sp>
        <p:nvSpPr>
          <p:cNvPr id="3" name="Tekstballon: ovaal 10">
            <a:extLst>
              <a:ext uri="{FF2B5EF4-FFF2-40B4-BE49-F238E27FC236}">
                <a16:creationId xmlns:a16="http://schemas.microsoft.com/office/drawing/2014/main" id="{72CD7B11-3381-DD31-6DC6-1B28450DFECF}"/>
              </a:ext>
            </a:extLst>
          </p:cNvPr>
          <p:cNvSpPr/>
          <p:nvPr/>
        </p:nvSpPr>
        <p:spPr>
          <a:xfrm>
            <a:off x="9333161" y="10807765"/>
            <a:ext cx="8335282" cy="2570216"/>
          </a:xfrm>
          <a:prstGeom prst="wedgeEllipseCallout">
            <a:avLst>
              <a:gd name="adj1" fmla="val -4625"/>
              <a:gd name="adj2" fmla="val -11941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940">
                <a:latin typeface="Museo 300" panose="02000000000000000000" pitchFamily="50" charset="0"/>
              </a:rPr>
              <a:t>Gemiddeld signaleren leerkrachten méér problemen dan ouders of leerlingen zelf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E416077F-9DC1-BC6E-10DD-E8263ADCB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053" y="11729885"/>
            <a:ext cx="2570216" cy="2570216"/>
          </a:xfrm>
          <a:prstGeom prst="rect">
            <a:avLst/>
          </a:prstGeom>
        </p:spPr>
      </p:pic>
      <p:pic>
        <p:nvPicPr>
          <p:cNvPr id="7" name="Afbeelding 6" descr="Afbeelding met tekst, teken&#10;&#10;Automatisch gegenereerde beschrijving">
            <a:extLst>
              <a:ext uri="{FF2B5EF4-FFF2-40B4-BE49-F238E27FC236}">
                <a16:creationId xmlns:a16="http://schemas.microsoft.com/office/drawing/2014/main" id="{001854A5-7630-5276-33B3-66677F367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5717" y="8738644"/>
            <a:ext cx="2570216" cy="2570216"/>
          </a:xfrm>
          <a:prstGeom prst="rect">
            <a:avLst/>
          </a:prstGeom>
        </p:spPr>
      </p:pic>
      <p:pic>
        <p:nvPicPr>
          <p:cNvPr id="4" name="Afbeelding 3" descr="Afbeelding met logo&#10;&#10;Automatisch gegenereerde beschrijving">
            <a:extLst>
              <a:ext uri="{FF2B5EF4-FFF2-40B4-BE49-F238E27FC236}">
                <a16:creationId xmlns:a16="http://schemas.microsoft.com/office/drawing/2014/main" id="{D7B9B19E-D10D-FECB-C11C-1C6647198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64" y="3116045"/>
            <a:ext cx="2570216" cy="257021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9DCEC0A-7E11-AE80-3FF2-907DC3CB9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8052" y="3802511"/>
            <a:ext cx="2570216" cy="2570216"/>
          </a:xfrm>
          <a:prstGeom prst="rect">
            <a:avLst/>
          </a:prstGeom>
        </p:spPr>
      </p:pic>
      <p:pic>
        <p:nvPicPr>
          <p:cNvPr id="20" name="Afbeelding 19" descr="Afbeelding met logo&#10;&#10;Automatisch gegenereerde beschrijving">
            <a:extLst>
              <a:ext uri="{FF2B5EF4-FFF2-40B4-BE49-F238E27FC236}">
                <a16:creationId xmlns:a16="http://schemas.microsoft.com/office/drawing/2014/main" id="{A446D0BA-4E5F-C74F-BE01-25F34435F8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1800" y="4233065"/>
            <a:ext cx="2570216" cy="2570216"/>
          </a:xfrm>
          <a:prstGeom prst="rect">
            <a:avLst/>
          </a:prstGeom>
        </p:spPr>
      </p:pic>
      <p:pic>
        <p:nvPicPr>
          <p:cNvPr id="15" name="Afbeelding 14" descr="Afbeelding met logo&#10;&#10;Automatisch gegenereerde beschrijving">
            <a:extLst>
              <a:ext uri="{FF2B5EF4-FFF2-40B4-BE49-F238E27FC236}">
                <a16:creationId xmlns:a16="http://schemas.microsoft.com/office/drawing/2014/main" id="{261DA306-F1D7-715C-C278-54BE1DB3B5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83371" y="1662849"/>
            <a:ext cx="2570216" cy="257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4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2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7A85CCCC-C02F-43B7-BF4F-1557AE64E29F}"/>
              </a:ext>
            </a:extLst>
          </p:cNvPr>
          <p:cNvSpPr txBox="1"/>
          <p:nvPr/>
        </p:nvSpPr>
        <p:spPr>
          <a:xfrm>
            <a:off x="1995055" y="2701636"/>
            <a:ext cx="21137319" cy="9611838"/>
          </a:xfrm>
          <a:prstGeom prst="rect">
            <a:avLst/>
          </a:prstGeom>
          <a:noFill/>
        </p:spPr>
        <p:txBody>
          <a:bodyPr wrap="square" lIns="192000" tIns="96000" rIns="192000" bIns="96000" rtlCol="0" anchor="t">
            <a:spAutoFit/>
          </a:bodyPr>
          <a:lstStyle/>
          <a:p>
            <a:endParaRPr lang="nl-NL" sz="3600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In dit verslag krijg je informatie over een onderzoek naar het screenen van psychische problemen van DSH kinderen in het speciaal onderwijs van Kentalis.</a:t>
            </a:r>
          </a:p>
          <a:p>
            <a:endParaRPr lang="nl-NL" sz="3600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We voeren deze screening uit, omdat dove en slechthorende kinderen en adolescenten </a:t>
            </a:r>
          </a:p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een verhoogd risico hebben op psychische problemen.</a:t>
            </a:r>
          </a:p>
          <a:p>
            <a:endParaRPr lang="nl-NL" sz="3600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Wil je daar meer over lezen, dan is daarvoor de volgende module ontwikkeld: </a:t>
            </a:r>
            <a:b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</a:br>
            <a:r>
              <a:rPr lang="nl-NL" sz="3600" dirty="0">
                <a:solidFill>
                  <a:schemeClr val="accent5">
                    <a:lumMod val="75000"/>
                  </a:schemeClr>
                </a:solidFill>
                <a:latin typeface="Museo 300" panose="02000000000000000000" pitchFamily="50" charset="0"/>
                <a:ea typeface="Yu Gothic UI Semibold" panose="020B0700000000000000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Mijn slechthorende of dove leerling of cliënt in balans – Deelkracht</a:t>
            </a:r>
            <a:endParaRPr lang="nl-NL" sz="3600" dirty="0">
              <a:solidFill>
                <a:schemeClr val="accent5">
                  <a:lumMod val="75000"/>
                </a:schemeClr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endParaRPr lang="nl-NL" sz="3600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  <a:cs typeface="Calibri"/>
            </a:endParaRPr>
          </a:p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We leggen in het verslag uit hoe de screening in elkaar zit. </a:t>
            </a:r>
          </a:p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Vervolgens presenteren we de resultaten van het onderzoek. </a:t>
            </a:r>
          </a:p>
          <a:p>
            <a:endParaRPr lang="nl-NL" sz="3600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  <a:cs typeface="Calibri"/>
            </a:endParaRPr>
          </a:p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We laten zien:</a:t>
            </a:r>
            <a:b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</a:br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(1) Hoe de screening binnen Kentalis Onderwijs uitgevoerd wordt, </a:t>
            </a:r>
            <a:b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</a:br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(2) Hoe hoog de prevalentie van mogelijke psychische problemen op de SO/VSO scholen is en </a:t>
            </a:r>
            <a:b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</a:br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(3) Welke kenmerken van leerlingen gerelateerd zijn aan aanwezige psychische problemen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74E550-755C-DE3E-43C0-AA27FFDCE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8016" y="5947261"/>
            <a:ext cx="4315345" cy="4315345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5C0D1099-C852-02AE-FA2F-ED873B41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68" y="1290152"/>
            <a:ext cx="20773714" cy="1452974"/>
          </a:xfrm>
        </p:spPr>
        <p:txBody>
          <a:bodyPr>
            <a:normAutofit fontScale="90000"/>
          </a:bodyPr>
          <a:lstStyle/>
          <a:p>
            <a:pPr algn="ctr"/>
            <a:r>
              <a:rPr lang="nl-NL" sz="9300" b="1" dirty="0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Onderzoek </a:t>
            </a:r>
            <a:r>
              <a:rPr lang="nl-NL" sz="9300" b="1" dirty="0" err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Psywel</a:t>
            </a:r>
            <a:r>
              <a:rPr lang="nl-NL" sz="9300" b="1" dirty="0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 </a:t>
            </a:r>
            <a:r>
              <a:rPr lang="nl-NL" sz="9300" b="1" dirty="0" err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Kentalis</a:t>
            </a:r>
            <a:r>
              <a:rPr lang="nl-NL" sz="9300" b="1" dirty="0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 Onderwijs</a:t>
            </a:r>
            <a:br>
              <a:rPr lang="nl-NL" sz="88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</a:br>
            <a:endParaRPr lang="nl-NL" sz="8399" b="1" dirty="0">
              <a:solidFill>
                <a:srgbClr val="00676C"/>
              </a:solidFill>
              <a:latin typeface="Museo 300" panose="02000000000000000000" pitchFamily="50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27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3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7A85CCCC-C02F-43B7-BF4F-1557AE64E29F}"/>
              </a:ext>
            </a:extLst>
          </p:cNvPr>
          <p:cNvSpPr txBox="1"/>
          <p:nvPr/>
        </p:nvSpPr>
        <p:spPr>
          <a:xfrm>
            <a:off x="1995055" y="2701636"/>
            <a:ext cx="18750091" cy="4718062"/>
          </a:xfrm>
          <a:prstGeom prst="rect">
            <a:avLst/>
          </a:prstGeom>
          <a:noFill/>
        </p:spPr>
        <p:txBody>
          <a:bodyPr wrap="square" lIns="192000" tIns="96000" rIns="192000" bIns="96000" rtlCol="0" anchor="t">
            <a:spAutoFit/>
          </a:bodyPr>
          <a:lstStyle/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Wil je meer informatie, dan kun je contact opnemen met:</a:t>
            </a:r>
          </a:p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 </a:t>
            </a:r>
            <a:b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</a:br>
            <a:endParaRPr lang="nl-NL" sz="3600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  <a:cs typeface="Calibri"/>
            </a:endParaRPr>
          </a:p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Nynke Dethmers (</a:t>
            </a:r>
            <a:r>
              <a:rPr lang="nn-NO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  <a:hlinkClick r:id="rId3"/>
              </a:rPr>
              <a:t>N.Dethmers@kentalis.nl</a:t>
            </a:r>
            <a:r>
              <a:rPr lang="nn-NO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), </a:t>
            </a:r>
            <a:br>
              <a:rPr lang="nn-NO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</a:br>
            <a:endParaRPr lang="nn-NO" sz="3600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  <a:cs typeface="Calibri"/>
            </a:endParaRPr>
          </a:p>
          <a:p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Hille van Gelder (</a:t>
            </a:r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  <a:hlinkClick r:id="rId4"/>
              </a:rPr>
              <a:t>H.vanGelder@kentalis.nl</a:t>
            </a:r>
            <a:r>
              <a:rPr lang="nl-NL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) </a:t>
            </a:r>
            <a:r>
              <a:rPr lang="nn-NO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of </a:t>
            </a:r>
          </a:p>
          <a:p>
            <a:endParaRPr lang="nn-NO" sz="3600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  <a:cs typeface="Calibri"/>
            </a:endParaRPr>
          </a:p>
          <a:p>
            <a:r>
              <a:rPr lang="nn-NO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Daan Hermans (</a:t>
            </a:r>
            <a:r>
              <a:rPr lang="nn-NO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  <a:hlinkClick r:id="rId5"/>
              </a:rPr>
              <a:t>D.Hermans@kentalis.nl</a:t>
            </a:r>
            <a:r>
              <a:rPr lang="nn-NO" sz="36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  <a:cs typeface="Calibri"/>
              </a:rPr>
              <a:t>)</a:t>
            </a: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C0D1099-C852-02AE-FA2F-ED873B41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68" y="1290152"/>
            <a:ext cx="20773714" cy="1452974"/>
          </a:xfrm>
        </p:spPr>
        <p:txBody>
          <a:bodyPr>
            <a:normAutofit fontScale="90000"/>
          </a:bodyPr>
          <a:lstStyle/>
          <a:p>
            <a:pPr algn="ctr"/>
            <a:r>
              <a:rPr lang="nl-NL" sz="9300" b="1" dirty="0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Onderzoek </a:t>
            </a:r>
            <a:r>
              <a:rPr lang="nl-NL" sz="9300" b="1" dirty="0" err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Psywel</a:t>
            </a:r>
            <a:r>
              <a:rPr lang="nl-NL" sz="9300" b="1" dirty="0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 </a:t>
            </a:r>
            <a:r>
              <a:rPr lang="nl-NL" sz="9300" b="1" dirty="0" err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Kentalis</a:t>
            </a:r>
            <a:r>
              <a:rPr lang="nl-NL" sz="9300" b="1" dirty="0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 Onderwijs</a:t>
            </a:r>
            <a:br>
              <a:rPr lang="nl-NL" sz="8800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</a:br>
            <a:endParaRPr lang="nl-NL" sz="8399" b="1" dirty="0">
              <a:solidFill>
                <a:srgbClr val="00676C"/>
              </a:solidFill>
              <a:latin typeface="Museo 300" panose="02000000000000000000" pitchFamily="50" charset="0"/>
              <a:cs typeface="Arial" charset="0"/>
            </a:endParaRPr>
          </a:p>
        </p:txBody>
      </p:sp>
      <p:pic>
        <p:nvPicPr>
          <p:cNvPr id="4" name="Afbeelding 3" descr="Afbeelding met tekst, Lettertype, Graphics, cirkel&#10;&#10;Automatisch gegenereerde beschrijving">
            <a:extLst>
              <a:ext uri="{FF2B5EF4-FFF2-40B4-BE49-F238E27FC236}">
                <a16:creationId xmlns:a16="http://schemas.microsoft.com/office/drawing/2014/main" id="{814E818D-C206-1542-C8D1-59392AEFA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8810" y="3268146"/>
            <a:ext cx="8135896" cy="81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56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4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7A85CCCC-C02F-43B7-BF4F-1557AE64E29F}"/>
              </a:ext>
            </a:extLst>
          </p:cNvPr>
          <p:cNvSpPr txBox="1"/>
          <p:nvPr/>
        </p:nvSpPr>
        <p:spPr>
          <a:xfrm>
            <a:off x="879786" y="2557822"/>
            <a:ext cx="21553310" cy="9240711"/>
          </a:xfrm>
          <a:prstGeom prst="rect">
            <a:avLst/>
          </a:prstGeom>
          <a:noFill/>
        </p:spPr>
        <p:txBody>
          <a:bodyPr wrap="square" lIns="192000" tIns="96000" rIns="192000" bIns="96000" rtlCol="0" anchor="t">
            <a:spAutoFit/>
          </a:bodyPr>
          <a:lstStyle/>
          <a:p>
            <a:pPr algn="ctr"/>
            <a:endParaRPr lang="nl-NL" sz="4199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indent="5826563"/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DSH kinderen en adolescenten hebben </a:t>
            </a:r>
          </a:p>
          <a:p>
            <a:pPr indent="5826563"/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een verhoogd risico op psychische problemen, </a:t>
            </a:r>
          </a:p>
          <a:p>
            <a:pPr indent="5826563"/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/>
                <a:cs typeface="Calibri"/>
              </a:rPr>
              <a:t>daarom </a:t>
            </a:r>
            <a:r>
              <a:rPr lang="nl-NL" sz="4199" dirty="0" err="1">
                <a:solidFill>
                  <a:srgbClr val="00676C"/>
                </a:solidFill>
                <a:latin typeface="Museo 300" panose="02000000000000000000" pitchFamily="50" charset="0"/>
                <a:ea typeface="Yu Gothic UI Semibold"/>
                <a:cs typeface="Calibri"/>
              </a:rPr>
              <a:t>Psywel</a:t>
            </a: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/>
                <a:cs typeface="Calibri"/>
              </a:rPr>
              <a:t>:</a:t>
            </a:r>
            <a:endParaRPr lang="nl-NL" sz="4199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  <a:cs typeface="Calibri"/>
            </a:endParaRPr>
          </a:p>
          <a:p>
            <a:pPr algn="ctr"/>
            <a:endParaRPr lang="nl-NL" sz="4199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marL="5826563" lvl="8">
              <a:tabLst>
                <a:tab pos="5826563" algn="l"/>
              </a:tabLst>
            </a:pP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</a:t>
            </a:r>
          </a:p>
          <a:p>
            <a:pPr marL="5826563" lvl="8">
              <a:tabLst>
                <a:tab pos="5826563" algn="l"/>
              </a:tabLst>
            </a:pP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</a:t>
            </a:r>
          </a:p>
          <a:p>
            <a:pPr marL="5826563" lvl="8">
              <a:tabLst>
                <a:tab pos="5826563" algn="l"/>
              </a:tabLst>
            </a:pP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Elke twee jaar screening van alle leerlingen </a:t>
            </a:r>
          </a:p>
          <a:p>
            <a:pPr marL="5826563" lvl="8">
              <a:tabLst>
                <a:tab pos="5826563" algn="l"/>
              </a:tabLst>
            </a:pP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in </a:t>
            </a:r>
            <a:r>
              <a:rPr lang="nl-NL" sz="4199" dirty="0" err="1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Kentalis</a:t>
            </a: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 Onderwijs </a:t>
            </a:r>
          </a:p>
          <a:p>
            <a:pPr marL="5826563" lvl="8">
              <a:tabLst>
                <a:tab pos="5826563" algn="l"/>
              </a:tabLst>
            </a:pPr>
            <a:endParaRPr lang="nl-NL" sz="4199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marL="5826563" lvl="8">
              <a:tabLst>
                <a:tab pos="5826563" algn="l"/>
              </a:tabLst>
            </a:pPr>
            <a:endParaRPr lang="nl-NL" sz="4199" dirty="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marL="5826563" lvl="8">
              <a:tabLst>
                <a:tab pos="5826563" algn="l"/>
              </a:tabLst>
            </a:pP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		</a:t>
            </a:r>
          </a:p>
          <a:p>
            <a:pPr marL="5826563" lvl="8">
              <a:tabLst>
                <a:tab pos="5826563" algn="l"/>
              </a:tabLst>
            </a:pP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		Eventuele behandeling in Zorg </a:t>
            </a:r>
          </a:p>
          <a:p>
            <a:pPr marL="5826563" lvl="8">
              <a:tabLst>
                <a:tab pos="5826563" algn="l"/>
              </a:tabLst>
            </a:pP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		(</a:t>
            </a:r>
            <a:r>
              <a:rPr lang="nl-NL" sz="4199" dirty="0" err="1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Kentalis</a:t>
            </a:r>
            <a:r>
              <a:rPr lang="nl-NL" sz="4199" dirty="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, GGMD)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74E550-755C-DE3E-43C0-AA27FFDCE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613" y="2340424"/>
            <a:ext cx="3779531" cy="3779531"/>
          </a:xfrm>
          <a:prstGeom prst="rect">
            <a:avLst/>
          </a:prstGeom>
        </p:spPr>
      </p:pic>
      <p:pic>
        <p:nvPicPr>
          <p:cNvPr id="4" name="Afbeelding 3" descr="Afbeelding met tekst, teken, buiten&#10;&#10;Automatisch gegenereerde beschrijving">
            <a:extLst>
              <a:ext uri="{FF2B5EF4-FFF2-40B4-BE49-F238E27FC236}">
                <a16:creationId xmlns:a16="http://schemas.microsoft.com/office/drawing/2014/main" id="{6A80998F-EA43-01C8-5789-0BFAC24CC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45" y="5971554"/>
            <a:ext cx="3779531" cy="3779531"/>
          </a:xfrm>
          <a:prstGeom prst="rect">
            <a:avLst/>
          </a:prstGeom>
        </p:spPr>
      </p:pic>
      <p:pic>
        <p:nvPicPr>
          <p:cNvPr id="15" name="Afbeelding 14" descr="Afbeelding met tekst, teken, buiten&#10;&#10;Automatisch gegenereerde beschrijving">
            <a:extLst>
              <a:ext uri="{FF2B5EF4-FFF2-40B4-BE49-F238E27FC236}">
                <a16:creationId xmlns:a16="http://schemas.microsoft.com/office/drawing/2014/main" id="{AFD48655-68AD-8E88-8566-B6475562F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676" y="9360993"/>
            <a:ext cx="3779531" cy="3779531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5C0D1099-C852-02AE-FA2F-ED873B41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05" y="660610"/>
            <a:ext cx="19303803" cy="1452974"/>
          </a:xfrm>
        </p:spPr>
        <p:txBody>
          <a:bodyPr>
            <a:normAutofit/>
          </a:bodyPr>
          <a:lstStyle/>
          <a:p>
            <a:pPr algn="ctr"/>
            <a:r>
              <a:rPr lang="nl-NL" sz="8399" b="1" dirty="0" err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Psywel</a:t>
            </a:r>
            <a:r>
              <a:rPr lang="nl-NL" sz="8399" b="1" dirty="0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 - Psychisch welbevinden</a:t>
            </a:r>
          </a:p>
        </p:txBody>
      </p:sp>
    </p:spTree>
    <p:extLst>
      <p:ext uri="{BB962C8B-B14F-4D97-AF65-F5344CB8AC3E}">
        <p14:creationId xmlns:p14="http://schemas.microsoft.com/office/powerpoint/2010/main" val="69958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"/>
    </mc:Choice>
    <mc:Fallback>
      <p:transition advTm="1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75" y="619010"/>
            <a:ext cx="19303803" cy="1452974"/>
          </a:xfrm>
        </p:spPr>
        <p:txBody>
          <a:bodyPr>
            <a:normAutofit/>
          </a:bodyPr>
          <a:lstStyle/>
          <a:p>
            <a:r>
              <a:rPr lang="nl-NL" sz="8399" b="1" err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Psywel</a:t>
            </a:r>
            <a:r>
              <a:rPr lang="nl-NL" sz="839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 screening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5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FE378C0-480C-2461-3AA8-AC185EAE5665}"/>
              </a:ext>
            </a:extLst>
          </p:cNvPr>
          <p:cNvSpPr txBox="1"/>
          <p:nvPr/>
        </p:nvSpPr>
        <p:spPr>
          <a:xfrm>
            <a:off x="0" y="2386638"/>
            <a:ext cx="24937956" cy="11545701"/>
          </a:xfrm>
          <a:prstGeom prst="rect">
            <a:avLst/>
          </a:prstGeom>
          <a:noFill/>
        </p:spPr>
        <p:txBody>
          <a:bodyPr wrap="square" lIns="192000" tIns="96000" rIns="192000" bIns="96000" anchor="t">
            <a:spAutoFit/>
          </a:bodyPr>
          <a:lstStyle/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Vroege opsporing van psychische problemen vindt plaats door </a:t>
            </a:r>
            <a:r>
              <a:rPr lang="nl-NL" sz="3800" b="1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vroege signalering </a:t>
            </a:r>
          </a:p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met behulp van beproefde, gestandaardiseerde </a:t>
            </a:r>
            <a:r>
              <a:rPr lang="nl-NL" sz="3800" b="1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vragenlijsten</a:t>
            </a: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.</a:t>
            </a:r>
          </a:p>
          <a:p>
            <a:pPr lvl="2" algn="just">
              <a:lnSpc>
                <a:spcPct val="150000"/>
              </a:lnSpc>
            </a:pPr>
            <a:endParaRPr lang="nl-NL" sz="38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Binnen de screening wordt er gekozen voor een ‘</a:t>
            </a:r>
            <a:r>
              <a:rPr lang="nl-NL" sz="3800" b="1" err="1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multi</a:t>
            </a:r>
            <a:r>
              <a:rPr lang="nl-NL" sz="3800" b="1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-informant</a:t>
            </a: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’ benadering. </a:t>
            </a:r>
          </a:p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Hierbij vullen verschillende informanten vanuit het eigen perspectief </a:t>
            </a:r>
          </a:p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een vragenlijst in over het gedrag van het kind:</a:t>
            </a:r>
          </a:p>
          <a:p>
            <a:pPr lvl="2" algn="just">
              <a:lnSpc>
                <a:spcPct val="150000"/>
              </a:lnSpc>
            </a:pPr>
            <a:endParaRPr lang="nl-NL" sz="38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marL="2519955" lvl="2" indent="-599989" algn="just">
              <a:lnSpc>
                <a:spcPct val="150000"/>
              </a:lnSpc>
              <a:buFontTx/>
              <a:buChar char="-"/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Leerkrachten (de TRF) </a:t>
            </a:r>
          </a:p>
          <a:p>
            <a:pPr marL="2519955" lvl="2" indent="-599989" algn="just">
              <a:lnSpc>
                <a:spcPct val="150000"/>
              </a:lnSpc>
              <a:buFontTx/>
              <a:buChar char="-"/>
            </a:pPr>
            <a:endParaRPr lang="nl-NL" sz="38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marL="2519955" lvl="2" indent="-599989" algn="just">
              <a:lnSpc>
                <a:spcPct val="150000"/>
              </a:lnSpc>
              <a:buFontTx/>
              <a:buChar char="-"/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Ouders/verzorgers (de CBCL) </a:t>
            </a:r>
          </a:p>
          <a:p>
            <a:pPr lvl="2" algn="just">
              <a:lnSpc>
                <a:spcPct val="150000"/>
              </a:lnSpc>
            </a:pPr>
            <a:endParaRPr lang="nl-NL" sz="38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marL="2519955" lvl="2" indent="-599989" algn="just">
              <a:lnSpc>
                <a:spcPct val="150000"/>
              </a:lnSpc>
              <a:buFontTx/>
              <a:buChar char="-"/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En vanaf 12 jaar ook het kind zelf (de YSR)</a:t>
            </a:r>
          </a:p>
          <a:p>
            <a:pPr lvl="2" algn="just">
              <a:lnSpc>
                <a:spcPct val="150000"/>
              </a:lnSpc>
            </a:pPr>
            <a:endParaRPr lang="nl-NL" sz="40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</p:txBody>
      </p:sp>
      <p:pic>
        <p:nvPicPr>
          <p:cNvPr id="23" name="Afbeelding 22" descr="Afbeelding met logo&#10;&#10;Automatisch gegenereerde beschrijving">
            <a:extLst>
              <a:ext uri="{FF2B5EF4-FFF2-40B4-BE49-F238E27FC236}">
                <a16:creationId xmlns:a16="http://schemas.microsoft.com/office/drawing/2014/main" id="{AC1F11C7-7D09-9F13-0C3C-628A74F6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8159" y="7754848"/>
            <a:ext cx="4258728" cy="425872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A587BD9A-8926-88C2-6909-69E843398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3969" y="7702299"/>
            <a:ext cx="4258728" cy="4258728"/>
          </a:xfrm>
          <a:prstGeom prst="rect">
            <a:avLst/>
          </a:prstGeom>
        </p:spPr>
      </p:pic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8DFD587C-A8B8-BEA3-F750-FC93B3764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9778" y="7754847"/>
            <a:ext cx="4258730" cy="42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"/>
    </mc:Choice>
    <mc:Fallback>
      <p:transition advTm="1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962" y="657796"/>
            <a:ext cx="19303803" cy="1452974"/>
          </a:xfrm>
        </p:spPr>
        <p:txBody>
          <a:bodyPr>
            <a:normAutofit/>
          </a:bodyPr>
          <a:lstStyle/>
          <a:p>
            <a:r>
              <a:rPr lang="nl-NL" sz="839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Screening uitkomst?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6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041F832-EB4E-0F91-74FB-C15EE31FC156}"/>
              </a:ext>
            </a:extLst>
          </p:cNvPr>
          <p:cNvSpPr txBox="1"/>
          <p:nvPr/>
        </p:nvSpPr>
        <p:spPr>
          <a:xfrm>
            <a:off x="0" y="2758690"/>
            <a:ext cx="24937956" cy="8872918"/>
          </a:xfrm>
          <a:prstGeom prst="rect">
            <a:avLst/>
          </a:prstGeom>
          <a:noFill/>
        </p:spPr>
        <p:txBody>
          <a:bodyPr wrap="square" lIns="192000" tIns="96000" rIns="192000" bIns="96000" anchor="t">
            <a:spAutoFit/>
          </a:bodyPr>
          <a:lstStyle/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Als een leerling op minimaal één van de vragenlijsten boven </a:t>
            </a:r>
          </a:p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een (sub)klinisch afkappunt op één van de schalen scoort, </a:t>
            </a:r>
          </a:p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is deze leerling ‘Niet Pluis’.</a:t>
            </a:r>
          </a:p>
          <a:p>
            <a:pPr lvl="2" algn="just">
              <a:lnSpc>
                <a:spcPct val="150000"/>
              </a:lnSpc>
            </a:pPr>
            <a:endParaRPr lang="nl-NL" sz="38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lvl="2" algn="just">
              <a:lnSpc>
                <a:spcPct val="150000"/>
              </a:lnSpc>
            </a:pPr>
            <a:endParaRPr lang="nl-NL" sz="38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lvl="2" algn="just">
              <a:lnSpc>
                <a:spcPct val="150000"/>
              </a:lnSpc>
            </a:pPr>
            <a:endParaRPr lang="nl-NL" sz="38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	Bij deze ‘Niet Pluis’ leerlingen wordt een adviesgesprek gehouden </a:t>
            </a:r>
          </a:p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	met ouders en school. Hierin wordt de inhoud van de screening </a:t>
            </a:r>
          </a:p>
          <a:p>
            <a:pPr lvl="2" algn="just">
              <a:lnSpc>
                <a:spcPct val="150000"/>
              </a:lnSpc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			besproken en overlegd welk vervolg passend is.</a:t>
            </a:r>
          </a:p>
          <a:p>
            <a:pPr lvl="2" algn="just">
              <a:lnSpc>
                <a:spcPct val="150000"/>
              </a:lnSpc>
            </a:pPr>
            <a:endParaRPr lang="nl-NL" sz="38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</p:txBody>
      </p:sp>
      <p:pic>
        <p:nvPicPr>
          <p:cNvPr id="6" name="Afbeelding 5" descr="Afbeelding met logo&#10;&#10;Automatisch gegenereerde beschrijving">
            <a:extLst>
              <a:ext uri="{FF2B5EF4-FFF2-40B4-BE49-F238E27FC236}">
                <a16:creationId xmlns:a16="http://schemas.microsoft.com/office/drawing/2014/main" id="{62A3AE0C-1E96-92E3-9976-067D83E6E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0662" y="2091378"/>
            <a:ext cx="4363496" cy="4363496"/>
          </a:xfrm>
          <a:prstGeom prst="rect">
            <a:avLst/>
          </a:prstGeom>
        </p:spPr>
      </p:pic>
      <p:pic>
        <p:nvPicPr>
          <p:cNvPr id="10" name="Afbeelding 9" descr="Afbeelding met logo&#10;&#10;Automatisch gegenereerde beschrijving">
            <a:extLst>
              <a:ext uri="{FF2B5EF4-FFF2-40B4-BE49-F238E27FC236}">
                <a16:creationId xmlns:a16="http://schemas.microsoft.com/office/drawing/2014/main" id="{BBE3D807-B360-6099-55C0-1C3A76262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144" y="7144571"/>
            <a:ext cx="4363496" cy="43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"/>
    </mc:Choice>
    <mc:Fallback>
      <p:transition advTm="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681" y="732687"/>
            <a:ext cx="19303803" cy="1452974"/>
          </a:xfrm>
        </p:spPr>
        <p:txBody>
          <a:bodyPr>
            <a:normAutofit/>
          </a:bodyPr>
          <a:lstStyle/>
          <a:p>
            <a:r>
              <a:rPr lang="nl-NL" sz="839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Doel onderzoek </a:t>
            </a:r>
            <a:r>
              <a:rPr lang="nl-NL" sz="8399" b="1" err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Kentalis</a:t>
            </a:r>
            <a:r>
              <a:rPr lang="nl-NL" sz="839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 onderwijs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7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57D2A3F-C585-4500-8D70-664AD4CA34B3}"/>
              </a:ext>
            </a:extLst>
          </p:cNvPr>
          <p:cNvSpPr txBox="1"/>
          <p:nvPr/>
        </p:nvSpPr>
        <p:spPr>
          <a:xfrm>
            <a:off x="-572838" y="3153574"/>
            <a:ext cx="21368812" cy="8872918"/>
          </a:xfrm>
          <a:prstGeom prst="rect">
            <a:avLst/>
          </a:prstGeom>
          <a:noFill/>
        </p:spPr>
        <p:txBody>
          <a:bodyPr wrap="square" lIns="192000" tIns="96000" rIns="192000" bIns="96000" anchor="t">
            <a:spAutoFit/>
          </a:bodyPr>
          <a:lstStyle/>
          <a:p>
            <a:pPr marL="2639953" lvl="2" indent="-71998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Hoe verloopt de </a:t>
            </a:r>
            <a:r>
              <a:rPr lang="nl-NL" sz="3800" b="1" err="1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Psywel</a:t>
            </a:r>
            <a:r>
              <a:rPr lang="nl-NL" sz="3800" b="1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 screening</a:t>
            </a: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 binnen </a:t>
            </a:r>
            <a:r>
              <a:rPr lang="nl-NL" sz="3800" err="1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Kentalis</a:t>
            </a:r>
            <a:r>
              <a:rPr lang="nl-NL" sz="3800">
                <a:solidFill>
                  <a:srgbClr val="00676C"/>
                </a:solidFill>
                <a:latin typeface="Museo 300" panose="02000000000000000000" pitchFamily="50" charset="0"/>
                <a:ea typeface="Yu Gothic UI Semibold" panose="020B0700000000000000" pitchFamily="34" charset="-128"/>
              </a:rPr>
              <a:t> Onderwijs?</a:t>
            </a:r>
          </a:p>
          <a:p>
            <a:pPr marL="719987" indent="-71998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8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marL="719987" indent="-71998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800">
              <a:solidFill>
                <a:srgbClr val="00676C"/>
              </a:solidFill>
              <a:latin typeface="Museo 300" panose="02000000000000000000" pitchFamily="50" charset="0"/>
              <a:ea typeface="Yu Gothic UI Semibold" panose="020B0700000000000000" pitchFamily="34" charset="-128"/>
            </a:endParaRPr>
          </a:p>
          <a:p>
            <a:pPr marL="2639953" lvl="2" indent="-71998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  <a:t>Hoe hoog is de </a:t>
            </a:r>
            <a:r>
              <a:rPr lang="nl-NL" sz="3800" b="1">
                <a:solidFill>
                  <a:srgbClr val="00676C"/>
                </a:solidFill>
                <a:latin typeface="Museo 300"/>
                <a:ea typeface="Yu Gothic UI Semibold"/>
              </a:rPr>
              <a:t>prevalentie</a:t>
            </a:r>
            <a: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  <a:t> van mogelijk</a:t>
            </a:r>
            <a:b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</a:br>
            <a: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  <a:t>psychische problemen (Niet Pluis) </a:t>
            </a:r>
            <a:b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</a:br>
            <a: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  <a:t>op SO/VSO scholen?</a:t>
            </a:r>
            <a:b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</a:br>
            <a:b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</a:br>
            <a:endParaRPr lang="nl-NL" sz="3800">
              <a:solidFill>
                <a:srgbClr val="00676C"/>
              </a:solidFill>
              <a:latin typeface="Museo 300"/>
              <a:ea typeface="Yu Gothic UI Semibold"/>
            </a:endParaRPr>
          </a:p>
          <a:p>
            <a:pPr marL="2639953" lvl="2" indent="-71998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  <a:t>Welke </a:t>
            </a:r>
            <a:r>
              <a:rPr lang="nl-NL" sz="3800" b="1">
                <a:solidFill>
                  <a:srgbClr val="00676C"/>
                </a:solidFill>
                <a:latin typeface="Museo 300"/>
                <a:ea typeface="Yu Gothic UI Semibold"/>
              </a:rPr>
              <a:t>kenmerken</a:t>
            </a:r>
            <a: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  <a:t> van leerlingen zijn gerelateerd </a:t>
            </a:r>
            <a:b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</a:br>
            <a:r>
              <a:rPr lang="nl-NL" sz="3800">
                <a:solidFill>
                  <a:srgbClr val="00676C"/>
                </a:solidFill>
                <a:latin typeface="Museo 300"/>
                <a:ea typeface="Yu Gothic UI Semibold"/>
              </a:rPr>
              <a:t>aan aanwezige psychische problemen?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9883B6C-096E-72F0-1F1F-1F2CF04A0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9251" y="1960496"/>
            <a:ext cx="5606162" cy="560616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5942FB0-CD4A-5513-CADF-974A38FF9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0841" y="5456702"/>
            <a:ext cx="3526529" cy="3526529"/>
          </a:xfrm>
          <a:prstGeom prst="rect">
            <a:avLst/>
          </a:prstGeom>
        </p:spPr>
      </p:pic>
      <p:pic>
        <p:nvPicPr>
          <p:cNvPr id="5" name="Afbeelding 4" descr="Afbeelding met logo&#10;&#10;Automatisch gegenereerde beschrijving">
            <a:extLst>
              <a:ext uri="{FF2B5EF4-FFF2-40B4-BE49-F238E27FC236}">
                <a16:creationId xmlns:a16="http://schemas.microsoft.com/office/drawing/2014/main" id="{AAA3B12D-9ED5-9F1D-3EAC-32336FDD2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2738" y="11073675"/>
            <a:ext cx="3326439" cy="332643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26E6C6-8421-200D-A764-52EAB12D7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3048" y="11060438"/>
            <a:ext cx="3326439" cy="3326439"/>
          </a:xfrm>
          <a:prstGeom prst="rect">
            <a:avLst/>
          </a:prstGeom>
        </p:spPr>
      </p:pic>
      <p:pic>
        <p:nvPicPr>
          <p:cNvPr id="16" name="Afbeelding 15" descr="Afbeelding met logo&#10;&#10;Automatisch gegenereerde beschrijving">
            <a:extLst>
              <a:ext uri="{FF2B5EF4-FFF2-40B4-BE49-F238E27FC236}">
                <a16:creationId xmlns:a16="http://schemas.microsoft.com/office/drawing/2014/main" id="{87F44C86-0F7A-AC3F-9398-EDA2F9606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7100" y="11074050"/>
            <a:ext cx="3332681" cy="333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4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"/>
    </mc:Choice>
    <mc:Fallback>
      <p:transition advTm="1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afiek 23">
            <a:extLst>
              <a:ext uri="{FF2B5EF4-FFF2-40B4-BE49-F238E27FC236}">
                <a16:creationId xmlns:a16="http://schemas.microsoft.com/office/drawing/2014/main" id="{0FE56EAC-D237-4B64-ACBE-9E71F0454849}"/>
              </a:ext>
            </a:extLst>
          </p:cNvPr>
          <p:cNvGraphicFramePr>
            <a:graphicFrameLocks/>
          </p:cNvGraphicFramePr>
          <p:nvPr/>
        </p:nvGraphicFramePr>
        <p:xfrm>
          <a:off x="11029816" y="8048466"/>
          <a:ext cx="14340894" cy="5319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667" y="541716"/>
            <a:ext cx="13278264" cy="1452974"/>
          </a:xfrm>
        </p:spPr>
        <p:txBody>
          <a:bodyPr>
            <a:normAutofit/>
          </a:bodyPr>
          <a:lstStyle/>
          <a:p>
            <a:r>
              <a:rPr lang="nl-NL" sz="8399" b="1">
                <a:solidFill>
                  <a:srgbClr val="00676C"/>
                </a:solidFill>
                <a:latin typeface="Museo 300" panose="02000000000000000000"/>
                <a:cs typeface="Arial" charset="0"/>
              </a:rPr>
              <a:t>Wie hebben we in huis?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7B21D6C-A65C-C743-B437-7B79192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24677" y="13633447"/>
            <a:ext cx="758262" cy="766667"/>
          </a:xfrm>
        </p:spPr>
        <p:txBody>
          <a:bodyPr/>
          <a:lstStyle/>
          <a:p>
            <a:fld id="{FF4087B3-817A-2649-A012-42E4DDF37DD6}" type="slidenum">
              <a:rPr lang="nl-NL" b="1" dirty="0" smtClean="0">
                <a:solidFill>
                  <a:schemeClr val="bg1"/>
                </a:solidFill>
                <a:latin typeface="Museo 300" panose="02000000000000000000" pitchFamily="50" charset="0"/>
                <a:ea typeface="Arial" charset="0"/>
                <a:cs typeface="Arial" charset="0"/>
              </a:rPr>
              <a:t>8</a:t>
            </a:fld>
            <a:endParaRPr lang="nl-NL" b="1">
              <a:solidFill>
                <a:schemeClr val="bg1"/>
              </a:solidFill>
              <a:latin typeface="Museo 300" panose="02000000000000000000" pitchFamily="50" charset="0"/>
              <a:ea typeface="Arial" charset="0"/>
              <a:cs typeface="Arial" charset="0"/>
            </a:endParaRPr>
          </a:p>
        </p:txBody>
      </p:sp>
      <p:graphicFrame>
        <p:nvGraphicFramePr>
          <p:cNvPr id="11" name="Grafiek 10">
            <a:extLst>
              <a:ext uri="{FF2B5EF4-FFF2-40B4-BE49-F238E27FC236}">
                <a16:creationId xmlns:a16="http://schemas.microsoft.com/office/drawing/2014/main" id="{2CDCF3F2-6139-4320-B115-E6F0E097F1BB}"/>
              </a:ext>
            </a:extLst>
          </p:cNvPr>
          <p:cNvGraphicFramePr>
            <a:graphicFrameLocks/>
          </p:cNvGraphicFramePr>
          <p:nvPr/>
        </p:nvGraphicFramePr>
        <p:xfrm>
          <a:off x="12149875" y="1978099"/>
          <a:ext cx="3004477" cy="2709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iek 13">
            <a:extLst>
              <a:ext uri="{FF2B5EF4-FFF2-40B4-BE49-F238E27FC236}">
                <a16:creationId xmlns:a16="http://schemas.microsoft.com/office/drawing/2014/main" id="{E0355929-67CE-4179-A4D2-12AC73C7D99E}"/>
              </a:ext>
            </a:extLst>
          </p:cNvPr>
          <p:cNvGraphicFramePr>
            <a:graphicFrameLocks/>
          </p:cNvGraphicFramePr>
          <p:nvPr/>
        </p:nvGraphicFramePr>
        <p:xfrm>
          <a:off x="15275733" y="2182881"/>
          <a:ext cx="10007208" cy="5017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afiek 15">
            <a:extLst>
              <a:ext uri="{FF2B5EF4-FFF2-40B4-BE49-F238E27FC236}">
                <a16:creationId xmlns:a16="http://schemas.microsoft.com/office/drawing/2014/main" id="{6D0814FB-DF08-41AE-B635-AE489B504386}"/>
              </a:ext>
            </a:extLst>
          </p:cNvPr>
          <p:cNvGraphicFramePr>
            <a:graphicFrameLocks/>
          </p:cNvGraphicFramePr>
          <p:nvPr/>
        </p:nvGraphicFramePr>
        <p:xfrm>
          <a:off x="555112" y="7603004"/>
          <a:ext cx="11426195" cy="5319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" name="Grafiek 25">
            <a:extLst>
              <a:ext uri="{FF2B5EF4-FFF2-40B4-BE49-F238E27FC236}">
                <a16:creationId xmlns:a16="http://schemas.microsoft.com/office/drawing/2014/main" id="{5010E7B9-9E31-4BD8-8C12-452E8DFC3836}"/>
              </a:ext>
            </a:extLst>
          </p:cNvPr>
          <p:cNvGraphicFramePr>
            <a:graphicFrameLocks/>
          </p:cNvGraphicFramePr>
          <p:nvPr/>
        </p:nvGraphicFramePr>
        <p:xfrm>
          <a:off x="2715742" y="2170034"/>
          <a:ext cx="4433873" cy="4846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9" name="Cirkel: leeg 18">
            <a:extLst>
              <a:ext uri="{FF2B5EF4-FFF2-40B4-BE49-F238E27FC236}">
                <a16:creationId xmlns:a16="http://schemas.microsoft.com/office/drawing/2014/main" id="{ED65657E-AC48-CE9F-389D-D1F19955B6EE}"/>
              </a:ext>
            </a:extLst>
          </p:cNvPr>
          <p:cNvSpPr/>
          <p:nvPr/>
        </p:nvSpPr>
        <p:spPr>
          <a:xfrm>
            <a:off x="8999868" y="3705804"/>
            <a:ext cx="4059897" cy="3938015"/>
          </a:xfrm>
          <a:prstGeom prst="donut">
            <a:avLst>
              <a:gd name="adj" fmla="val 12437"/>
            </a:avLst>
          </a:prstGeom>
          <a:solidFill>
            <a:srgbClr val="0067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>
              <a:solidFill>
                <a:srgbClr val="005C6D"/>
              </a:solidFill>
            </a:endParaRPr>
          </a:p>
        </p:txBody>
      </p:sp>
      <p:graphicFrame>
        <p:nvGraphicFramePr>
          <p:cNvPr id="20" name="Grafiek 19">
            <a:extLst>
              <a:ext uri="{FF2B5EF4-FFF2-40B4-BE49-F238E27FC236}">
                <a16:creationId xmlns:a16="http://schemas.microsoft.com/office/drawing/2014/main" id="{3115D0DD-5854-3145-05F0-02EDE5A79602}"/>
              </a:ext>
            </a:extLst>
          </p:cNvPr>
          <p:cNvGraphicFramePr>
            <a:graphicFrameLocks/>
          </p:cNvGraphicFramePr>
          <p:nvPr/>
        </p:nvGraphicFramePr>
        <p:xfrm>
          <a:off x="9336926" y="4748718"/>
          <a:ext cx="3385780" cy="181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3AE77784-6D98-F136-44D4-452D7FEBB1B3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 rot="563668" flipH="1">
            <a:off x="6894928" y="4400157"/>
            <a:ext cx="3130466" cy="670898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1FD89A9-11FD-2D17-A0E3-E723A0DE6B08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 rot="20435610">
            <a:off x="11444295" y="3671923"/>
            <a:ext cx="1387010" cy="742453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EA7B80E-1168-E04B-E49C-A6220C5858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98610" y="3121055"/>
            <a:ext cx="758262" cy="758262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A15F8C8D-BB1D-702F-1FAE-EA9B4DCBD5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3493" y="3612200"/>
            <a:ext cx="1123405" cy="112340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D52E36-D325-8502-DF45-48843FD02898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 rot="8006476" flipV="1">
            <a:off x="7609786" y="6631670"/>
            <a:ext cx="2537256" cy="843862"/>
          </a:xfrm>
          <a:prstGeom prst="rect">
            <a:avLst/>
          </a:prstGeom>
        </p:spPr>
      </p:pic>
      <p:pic>
        <p:nvPicPr>
          <p:cNvPr id="30" name="Afbeelding 29" descr="Afbeelding met tekst, teken&#10;&#10;Automatisch gegenereerde beschrijving">
            <a:extLst>
              <a:ext uri="{FF2B5EF4-FFF2-40B4-BE49-F238E27FC236}">
                <a16:creationId xmlns:a16="http://schemas.microsoft.com/office/drawing/2014/main" id="{2A3939A3-32E0-8F0A-B075-644DBA6AD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4130" y="5962476"/>
            <a:ext cx="1520400" cy="15204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6CDAFB-FC6C-4C51-83AE-423DE3F1B096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 rot="21036332">
            <a:off x="12293998" y="4969270"/>
            <a:ext cx="4657353" cy="590894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33ABB7C8-DE84-E4F1-3F25-E0E436631F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64569" y="4620442"/>
            <a:ext cx="948385" cy="94838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5A214D8-1FBD-32F7-5795-898CB62C9CED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 rot="3279567" flipV="1">
            <a:off x="10827129" y="7549258"/>
            <a:ext cx="2727098" cy="742453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4BC86461-3F48-4899-84E9-9B2C253F04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40" b="92473" l="5882" r="89840">
                        <a14:foregroundMark x1="47594" y1="9140" x2="47594" y2="9140"/>
                        <a14:foregroundMark x1="6417" y1="47849" x2="6417" y2="47849"/>
                        <a14:foregroundMark x1="46524" y1="88710" x2="46524" y2="88710"/>
                        <a14:foregroundMark x1="45989" y1="92473" x2="45989" y2="92473"/>
                        <a14:foregroundMark x1="89840" y1="50000" x2="8984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1307" y="7257163"/>
            <a:ext cx="1263795" cy="1257036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736D1FA9-89FA-44A6-B605-F2ED038675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197" b="92896" l="6486" r="89730">
                        <a14:foregroundMark x1="21622" y1="53005" x2="21622" y2="53005"/>
                        <a14:foregroundMark x1="24324" y1="64481" x2="24324" y2="64481"/>
                        <a14:foregroundMark x1="17297" y1="51913" x2="22703" y2="66120"/>
                        <a14:foregroundMark x1="20541" y1="30601" x2="22703" y2="63388"/>
                        <a14:foregroundMark x1="34054" y1="42623" x2="27568" y2="68852"/>
                        <a14:foregroundMark x1="26486" y1="48087" x2="26486" y2="55191"/>
                        <a14:foregroundMark x1="31351" y1="20765" x2="44865" y2="42077"/>
                        <a14:foregroundMark x1="68108" y1="24590" x2="60000" y2="48634"/>
                        <a14:foregroundMark x1="69730" y1="31694" x2="82162" y2="49180"/>
                        <a14:foregroundMark x1="62162" y1="42623" x2="74054" y2="49727"/>
                        <a14:foregroundMark x1="72973" y1="40984" x2="72973" y2="61202"/>
                        <a14:foregroundMark x1="71351" y1="26230" x2="79459" y2="34426"/>
                        <a14:foregroundMark x1="58919" y1="17486" x2="76216" y2="27322"/>
                        <a14:foregroundMark x1="45946" y1="13115" x2="52973" y2="30055"/>
                        <a14:foregroundMark x1="62162" y1="24590" x2="55135" y2="27322"/>
                        <a14:foregroundMark x1="64324" y1="35519" x2="51351" y2="35519"/>
                        <a14:foregroundMark x1="64865" y1="41530" x2="52432" y2="41530"/>
                        <a14:foregroundMark x1="62162" y1="51913" x2="57838" y2="62295"/>
                        <a14:foregroundMark x1="49189" y1="90164" x2="49189" y2="90164"/>
                        <a14:foregroundMark x1="90270" y1="46995" x2="90270" y2="46995"/>
                        <a14:foregroundMark x1="45946" y1="8197" x2="45946" y2="8197"/>
                        <a14:foregroundMark x1="7027" y1="48634" x2="7027" y2="48634"/>
                        <a14:foregroundMark x1="48649" y1="92896" x2="48649" y2="92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79637" y="7961799"/>
            <a:ext cx="929097" cy="919052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5B47B547-6589-4760-EE3B-BF24CEEEC8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24" b="89529" l="4865" r="89730">
                        <a14:foregroundMark x1="10811" y1="45026" x2="10811" y2="45026"/>
                        <a14:foregroundMark x1="5405" y1="45026" x2="5405" y2="45026"/>
                        <a14:foregroundMark x1="48108" y1="90052" x2="48108" y2="90052"/>
                        <a14:foregroundMark x1="48108" y1="9424" x2="48108" y2="9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04486" y="4868792"/>
            <a:ext cx="908910" cy="938388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B26B56AD-4C3D-C1B8-0C5D-D1C5C0C7D53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626" b="91979" l="7568" r="89730">
                        <a14:foregroundMark x1="8108" y1="54011" x2="8108" y2="54011"/>
                        <a14:foregroundMark x1="45946" y1="91979" x2="45946" y2="91979"/>
                        <a14:foregroundMark x1="89189" y1="51872" x2="89189" y2="51872"/>
                        <a14:foregroundMark x1="44865" y1="9626" x2="44865" y2="96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4928" y="5086157"/>
            <a:ext cx="892003" cy="90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90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al 13">
            <a:extLst>
              <a:ext uri="{FF2B5EF4-FFF2-40B4-BE49-F238E27FC236}">
                <a16:creationId xmlns:a16="http://schemas.microsoft.com/office/drawing/2014/main" id="{D953CC10-56A8-1268-1C39-24EB70229CA9}"/>
              </a:ext>
            </a:extLst>
          </p:cNvPr>
          <p:cNvSpPr/>
          <p:nvPr/>
        </p:nvSpPr>
        <p:spPr>
          <a:xfrm>
            <a:off x="12953917" y="4847797"/>
            <a:ext cx="14461629" cy="10868265"/>
          </a:xfrm>
          <a:prstGeom prst="ellipse">
            <a:avLst/>
          </a:prstGeom>
          <a:solidFill>
            <a:srgbClr val="00676C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0081C63-71F3-AF17-BEA7-66D1F2F9752F}"/>
              </a:ext>
            </a:extLst>
          </p:cNvPr>
          <p:cNvSpPr/>
          <p:nvPr/>
        </p:nvSpPr>
        <p:spPr>
          <a:xfrm>
            <a:off x="-1989487" y="4847797"/>
            <a:ext cx="14461629" cy="10868265"/>
          </a:xfrm>
          <a:prstGeom prst="ellipse">
            <a:avLst/>
          </a:prstGeom>
          <a:solidFill>
            <a:srgbClr val="7E519C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B8D92A-9F8B-5241-86FA-ACCF0A20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929" y="1117878"/>
            <a:ext cx="19303803" cy="1452974"/>
          </a:xfrm>
        </p:spPr>
        <p:txBody>
          <a:bodyPr>
            <a:normAutofit fontScale="90000"/>
          </a:bodyPr>
          <a:lstStyle/>
          <a:p>
            <a:r>
              <a:rPr lang="nl-NL" sz="8399" b="1" err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Psywel</a:t>
            </a:r>
            <a:r>
              <a:rPr lang="nl-NL" sz="839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 </a:t>
            </a:r>
            <a:br>
              <a:rPr lang="nl-NL" sz="839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</a:br>
            <a:r>
              <a:rPr lang="nl-NL" sz="8399" b="1">
                <a:solidFill>
                  <a:srgbClr val="00676C"/>
                </a:solidFill>
                <a:latin typeface="Museo 300" panose="02000000000000000000" pitchFamily="50" charset="0"/>
                <a:cs typeface="Arial" charset="0"/>
              </a:rPr>
              <a:t>screening</a:t>
            </a:r>
          </a:p>
        </p:txBody>
      </p:sp>
      <p:graphicFrame>
        <p:nvGraphicFramePr>
          <p:cNvPr id="20" name="Grafiek 19">
            <a:extLst>
              <a:ext uri="{FF2B5EF4-FFF2-40B4-BE49-F238E27FC236}">
                <a16:creationId xmlns:a16="http://schemas.microsoft.com/office/drawing/2014/main" id="{9C326F43-BC36-4941-8F41-0B0087AC177A}"/>
              </a:ext>
            </a:extLst>
          </p:cNvPr>
          <p:cNvGraphicFramePr>
            <a:graphicFrameLocks/>
          </p:cNvGraphicFramePr>
          <p:nvPr/>
        </p:nvGraphicFramePr>
        <p:xfrm>
          <a:off x="9266131" y="784716"/>
          <a:ext cx="7268060" cy="5748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Grafiek 26">
            <a:extLst>
              <a:ext uri="{FF2B5EF4-FFF2-40B4-BE49-F238E27FC236}">
                <a16:creationId xmlns:a16="http://schemas.microsoft.com/office/drawing/2014/main" id="{697207F1-33FF-499A-8148-1D2AE6AD1247}"/>
              </a:ext>
            </a:extLst>
          </p:cNvPr>
          <p:cNvGraphicFramePr>
            <a:graphicFrameLocks/>
          </p:cNvGraphicFramePr>
          <p:nvPr/>
        </p:nvGraphicFramePr>
        <p:xfrm>
          <a:off x="-89494" y="6606115"/>
          <a:ext cx="8574841" cy="7100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Grafiek 27">
            <a:extLst>
              <a:ext uri="{FF2B5EF4-FFF2-40B4-BE49-F238E27FC236}">
                <a16:creationId xmlns:a16="http://schemas.microsoft.com/office/drawing/2014/main" id="{63F9382F-F41B-476D-BB60-720D1754C948}"/>
              </a:ext>
            </a:extLst>
          </p:cNvPr>
          <p:cNvGraphicFramePr>
            <a:graphicFrameLocks/>
          </p:cNvGraphicFramePr>
          <p:nvPr/>
        </p:nvGraphicFramePr>
        <p:xfrm>
          <a:off x="14635598" y="6395330"/>
          <a:ext cx="9899982" cy="7521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irkel: leeg 10">
            <a:extLst>
              <a:ext uri="{FF2B5EF4-FFF2-40B4-BE49-F238E27FC236}">
                <a16:creationId xmlns:a16="http://schemas.microsoft.com/office/drawing/2014/main" id="{F4325027-E5AD-C625-1311-15FBD3645595}"/>
              </a:ext>
            </a:extLst>
          </p:cNvPr>
          <p:cNvSpPr/>
          <p:nvPr/>
        </p:nvSpPr>
        <p:spPr>
          <a:xfrm>
            <a:off x="6337047" y="478972"/>
            <a:ext cx="4059897" cy="3938015"/>
          </a:xfrm>
          <a:prstGeom prst="donut">
            <a:avLst>
              <a:gd name="adj" fmla="val 12437"/>
            </a:avLst>
          </a:prstGeom>
          <a:solidFill>
            <a:srgbClr val="0067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>
              <a:solidFill>
                <a:srgbClr val="005C6D"/>
              </a:solidFill>
              <a:latin typeface="Museo 300" panose="02000000000000000000" pitchFamily="50" charset="0"/>
            </a:endParaRPr>
          </a:p>
        </p:txBody>
      </p:sp>
      <p:graphicFrame>
        <p:nvGraphicFramePr>
          <p:cNvPr id="12" name="Grafiek 11">
            <a:extLst>
              <a:ext uri="{FF2B5EF4-FFF2-40B4-BE49-F238E27FC236}">
                <a16:creationId xmlns:a16="http://schemas.microsoft.com/office/drawing/2014/main" id="{3FFDA364-DEB4-93D5-DBAF-05600659B3F6}"/>
              </a:ext>
            </a:extLst>
          </p:cNvPr>
          <p:cNvGraphicFramePr>
            <a:graphicFrameLocks/>
          </p:cNvGraphicFramePr>
          <p:nvPr/>
        </p:nvGraphicFramePr>
        <p:xfrm>
          <a:off x="6674106" y="1521886"/>
          <a:ext cx="3385780" cy="181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Afbeelding 12">
            <a:extLst>
              <a:ext uri="{FF2B5EF4-FFF2-40B4-BE49-F238E27FC236}">
                <a16:creationId xmlns:a16="http://schemas.microsoft.com/office/drawing/2014/main" id="{D5DDED10-E0E4-8A78-E1FF-38B769A382F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 rot="634815">
            <a:off x="9223685" y="794180"/>
            <a:ext cx="1650513" cy="843862"/>
          </a:xfrm>
          <a:prstGeom prst="rect">
            <a:avLst/>
          </a:prstGeom>
        </p:spPr>
      </p:pic>
      <p:sp>
        <p:nvSpPr>
          <p:cNvPr id="15" name="Cirkel: leeg 14">
            <a:extLst>
              <a:ext uri="{FF2B5EF4-FFF2-40B4-BE49-F238E27FC236}">
                <a16:creationId xmlns:a16="http://schemas.microsoft.com/office/drawing/2014/main" id="{CD25EBCB-D571-C48B-57C4-CCD84D67C35E}"/>
              </a:ext>
            </a:extLst>
          </p:cNvPr>
          <p:cNvSpPr/>
          <p:nvPr/>
        </p:nvSpPr>
        <p:spPr>
          <a:xfrm>
            <a:off x="7829992" y="6044192"/>
            <a:ext cx="3032053" cy="2923314"/>
          </a:xfrm>
          <a:prstGeom prst="donut">
            <a:avLst>
              <a:gd name="adj" fmla="val 12437"/>
            </a:avLst>
          </a:prstGeom>
          <a:solidFill>
            <a:srgbClr val="7E5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>
              <a:solidFill>
                <a:schemeClr val="tx1"/>
              </a:solidFill>
              <a:latin typeface="Museo 300" panose="02000000000000000000" pitchFamily="50" charset="0"/>
            </a:endParaRPr>
          </a:p>
        </p:txBody>
      </p:sp>
      <p:graphicFrame>
        <p:nvGraphicFramePr>
          <p:cNvPr id="17" name="Grafiek 16">
            <a:extLst>
              <a:ext uri="{FF2B5EF4-FFF2-40B4-BE49-F238E27FC236}">
                <a16:creationId xmlns:a16="http://schemas.microsoft.com/office/drawing/2014/main" id="{33467ADC-EDFC-4D95-F368-BF8666BF8480}"/>
              </a:ext>
            </a:extLst>
          </p:cNvPr>
          <p:cNvGraphicFramePr>
            <a:graphicFrameLocks/>
          </p:cNvGraphicFramePr>
          <p:nvPr/>
        </p:nvGraphicFramePr>
        <p:xfrm>
          <a:off x="7549315" y="6439437"/>
          <a:ext cx="3593406" cy="2683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Cirkel: leeg 20">
            <a:extLst>
              <a:ext uri="{FF2B5EF4-FFF2-40B4-BE49-F238E27FC236}">
                <a16:creationId xmlns:a16="http://schemas.microsoft.com/office/drawing/2014/main" id="{9A01703D-3C12-B844-A5CF-DD808C5F05E4}"/>
              </a:ext>
            </a:extLst>
          </p:cNvPr>
          <p:cNvSpPr/>
          <p:nvPr/>
        </p:nvSpPr>
        <p:spPr>
          <a:xfrm>
            <a:off x="13640769" y="9835318"/>
            <a:ext cx="3032053" cy="2923314"/>
          </a:xfrm>
          <a:prstGeom prst="donut">
            <a:avLst>
              <a:gd name="adj" fmla="val 12437"/>
            </a:avLst>
          </a:prstGeom>
          <a:solidFill>
            <a:srgbClr val="009A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7935">
              <a:solidFill>
                <a:schemeClr val="tx1"/>
              </a:solidFill>
              <a:latin typeface="Museo 300" panose="02000000000000000000" pitchFamily="50" charset="0"/>
            </a:endParaRPr>
          </a:p>
        </p:txBody>
      </p:sp>
      <p:graphicFrame>
        <p:nvGraphicFramePr>
          <p:cNvPr id="22" name="Grafiek 21">
            <a:extLst>
              <a:ext uri="{FF2B5EF4-FFF2-40B4-BE49-F238E27FC236}">
                <a16:creationId xmlns:a16="http://schemas.microsoft.com/office/drawing/2014/main" id="{FDB86AA2-4D5E-979C-109B-C9E7D8AE5E65}"/>
              </a:ext>
            </a:extLst>
          </p:cNvPr>
          <p:cNvGraphicFramePr>
            <a:graphicFrameLocks/>
          </p:cNvGraphicFramePr>
          <p:nvPr/>
        </p:nvGraphicFramePr>
        <p:xfrm>
          <a:off x="13360092" y="10262193"/>
          <a:ext cx="3593406" cy="2683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DB125330-357C-9D99-CE78-1A4B66C8A6C3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 rot="8392025">
            <a:off x="9860645" y="6712474"/>
            <a:ext cx="2459582" cy="70966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A8E2526-1120-6383-6BFF-24FC4DBA265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 rot="4079257" flipV="1">
            <a:off x="11446510" y="7875110"/>
            <a:ext cx="4315056" cy="69709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C78CED22-622C-4957-A57C-9A9165F71C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3338" y="6903329"/>
            <a:ext cx="1611216" cy="1611216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82D278B6-FD9F-C3BF-A8D3-C698C56D0B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77933" y="8063568"/>
            <a:ext cx="1611216" cy="161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24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ELKRACHT_PPT_V3" id="{5A9F9692-0F74-3740-BCD5-24251F78367D}" vid="{8E3BC4F8-FF8C-D849-8697-CB021402EDC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82EB8A4B6A5D4182EC36A0EE68B2C2" ma:contentTypeVersion="10" ma:contentTypeDescription="Een nieuw document maken." ma:contentTypeScope="" ma:versionID="26d04ce37b0016d945a1c963e96893fb">
  <xsd:schema xmlns:xsd="http://www.w3.org/2001/XMLSchema" xmlns:xs="http://www.w3.org/2001/XMLSchema" xmlns:p="http://schemas.microsoft.com/office/2006/metadata/properties" xmlns:ns2="9c5a2da2-0e70-4c55-8d28-19253bbdbc9f" xmlns:ns3="5d4ab432-a671-4c1a-a275-8e0bd6a747a6" targetNamespace="http://schemas.microsoft.com/office/2006/metadata/properties" ma:root="true" ma:fieldsID="c3d164d3c52d1edf44c6d8949caae42f" ns2:_="" ns3:_="">
    <xsd:import namespace="9c5a2da2-0e70-4c55-8d28-19253bbdbc9f"/>
    <xsd:import namespace="5d4ab432-a671-4c1a-a275-8e0bd6a747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a2da2-0e70-4c55-8d28-19253bbdbc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bbe1c235-a16e-44fc-94a8-a8413caaba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4ab432-a671-4c1a-a275-8e0bd6a747a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4365ed-4a77-49db-9303-c296508bc912}" ma:internalName="TaxCatchAll" ma:showField="CatchAllData" ma:web="5d4ab432-a671-4c1a-a275-8e0bd6a747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4ab432-a671-4c1a-a275-8e0bd6a747a6" xsi:nil="true"/>
    <lcf76f155ced4ddcb4097134ff3c332f xmlns="9c5a2da2-0e70-4c55-8d28-19253bbdbc9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1A43E-26E9-40C4-BD79-200B680568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AB1C24-260D-4306-B13B-7978A19780F9}">
  <ds:schemaRefs>
    <ds:schemaRef ds:uri="5d4ab432-a671-4c1a-a275-8e0bd6a747a6"/>
    <ds:schemaRef ds:uri="9c5a2da2-0e70-4c55-8d28-19253bbdbc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1448EB0-F91A-4AE0-AA9A-92CD6682B137}">
  <ds:schemaRefs>
    <ds:schemaRef ds:uri="http://purl.org/dc/terms/"/>
    <ds:schemaRef ds:uri="5d4ab432-a671-4c1a-a275-8e0bd6a747a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c5a2da2-0e70-4c55-8d28-19253bbdbc9f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103</TotalTime>
  <Words>815</Words>
  <Application>Microsoft Office PowerPoint</Application>
  <PresentationFormat>Aangepast</PresentationFormat>
  <Paragraphs>178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Museo 300</vt:lpstr>
      <vt:lpstr>Kantoorthema</vt:lpstr>
      <vt:lpstr>Onderzoek Screening  Psychisch Welbevinden  in Kentalis Onderwijs</vt:lpstr>
      <vt:lpstr>Onderzoek Psywel Kentalis Onderwijs </vt:lpstr>
      <vt:lpstr>Onderzoek Psywel Kentalis Onderwijs </vt:lpstr>
      <vt:lpstr>Psywel - Psychisch welbevinden</vt:lpstr>
      <vt:lpstr>Psywel screening</vt:lpstr>
      <vt:lpstr>Screening uitkomst?</vt:lpstr>
      <vt:lpstr>Doel onderzoek Kentalis onderwijs</vt:lpstr>
      <vt:lpstr>Wie hebben we in huis?</vt:lpstr>
      <vt:lpstr>Psywel  screening</vt:lpstr>
      <vt:lpstr>Screening op het SO</vt:lpstr>
      <vt:lpstr>Wat kwam er uit de screening volgens gedragskundigen  op het SO?</vt:lpstr>
      <vt:lpstr>Type psychische problematiek op het SO</vt:lpstr>
      <vt:lpstr>PowerPoint-presentatie</vt:lpstr>
      <vt:lpstr>Wat kwam er uit de screening  volgens gedragskundigen  op het VSO?</vt:lpstr>
      <vt:lpstr>Type psychische problematiek  op het VSO</vt:lpstr>
      <vt:lpstr>Wat valt verder op?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Psywel Inventarisatie Onderwijs</dc:title>
  <dc:creator>Zorgmarkten | Cornelis Jan Diepeveen</dc:creator>
  <cp:lastModifiedBy>Gelder van, Hille</cp:lastModifiedBy>
  <cp:revision>7</cp:revision>
  <dcterms:created xsi:type="dcterms:W3CDTF">2020-04-15T13:30:56Z</dcterms:created>
  <dcterms:modified xsi:type="dcterms:W3CDTF">2023-05-17T07:31:54Z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0x0101007F82EB8A4B6A5D4182EC36A0EE68B2C2</vt:lpwstr>
  </property>
  <property fmtid="{D5CDD505-2E9C-101B-9397-08002B2CF9AE}" pid="3" name="MediaServiceImageTags">
    <vt:lpwstr/>
  </property>
</Properties>
</file>